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4" r:id="rId2"/>
    <p:sldId id="258" r:id="rId3"/>
    <p:sldId id="257" r:id="rId4"/>
    <p:sldId id="259" r:id="rId5"/>
    <p:sldId id="260" r:id="rId6"/>
    <p:sldId id="261" r:id="rId7"/>
    <p:sldId id="262"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D1F6"/>
    <a:srgbClr val="5BA7C3"/>
    <a:srgbClr val="69B5D1"/>
    <a:srgbClr val="D30750"/>
    <a:srgbClr val="B9B9B9"/>
    <a:srgbClr val="CC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506" autoAdjust="0"/>
  </p:normalViewPr>
  <p:slideViewPr>
    <p:cSldViewPr snapToGrid="0">
      <p:cViewPr varScale="1">
        <p:scale>
          <a:sx n="101" d="100"/>
          <a:sy n="101" d="100"/>
        </p:scale>
        <p:origin x="120"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7E631-6BC9-41BE-AE57-C6C59C883305}" type="datetimeFigureOut">
              <a:rPr lang="cs-CZ" smtClean="0"/>
              <a:t>31.05.2019</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6C623A-2C1E-4E95-9BB1-A28D0CFEFE6A}" type="slidenum">
              <a:rPr lang="cs-CZ" smtClean="0"/>
              <a:t>‹#›</a:t>
            </a:fld>
            <a:endParaRPr lang="cs-CZ"/>
          </a:p>
        </p:txBody>
      </p:sp>
    </p:spTree>
    <p:extLst>
      <p:ext uri="{BB962C8B-B14F-4D97-AF65-F5344CB8AC3E}">
        <p14:creationId xmlns:p14="http://schemas.microsoft.com/office/powerpoint/2010/main" val="2557321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C6C623A-2C1E-4E95-9BB1-A28D0CFEFE6A}" type="slidenum">
              <a:rPr lang="cs-CZ" smtClean="0"/>
              <a:t>7</a:t>
            </a:fld>
            <a:endParaRPr lang="cs-CZ"/>
          </a:p>
        </p:txBody>
      </p:sp>
    </p:spTree>
    <p:extLst>
      <p:ext uri="{BB962C8B-B14F-4D97-AF65-F5344CB8AC3E}">
        <p14:creationId xmlns:p14="http://schemas.microsoft.com/office/powerpoint/2010/main" val="1288811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428F3-5EEF-4039-A071-36C45B1131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0D76A4-FB89-4E83-B16F-34E6734173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1CC162-D3CA-41F1-88F0-CB1B834781AE}"/>
              </a:ext>
            </a:extLst>
          </p:cNvPr>
          <p:cNvSpPr>
            <a:spLocks noGrp="1"/>
          </p:cNvSpPr>
          <p:nvPr>
            <p:ph type="dt" sz="half" idx="10"/>
          </p:nvPr>
        </p:nvSpPr>
        <p:spPr/>
        <p:txBody>
          <a:bodyPr/>
          <a:lstStyle/>
          <a:p>
            <a:fld id="{FDF3DCF2-1F9D-43AB-A13D-2466A14F0F12}" type="datetimeFigureOut">
              <a:rPr lang="en-US" smtClean="0"/>
              <a:t>5/31/2019</a:t>
            </a:fld>
            <a:endParaRPr lang="en-US"/>
          </a:p>
        </p:txBody>
      </p:sp>
      <p:sp>
        <p:nvSpPr>
          <p:cNvPr id="5" name="Footer Placeholder 4">
            <a:extLst>
              <a:ext uri="{FF2B5EF4-FFF2-40B4-BE49-F238E27FC236}">
                <a16:creationId xmlns:a16="http://schemas.microsoft.com/office/drawing/2014/main" id="{578CEDDD-2FAB-4892-B91B-2345EA85D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F36ED2-4292-4056-9D2F-220BBB945CEF}"/>
              </a:ext>
            </a:extLst>
          </p:cNvPr>
          <p:cNvSpPr>
            <a:spLocks noGrp="1"/>
          </p:cNvSpPr>
          <p:nvPr>
            <p:ph type="sldNum" sz="quarter" idx="12"/>
          </p:nvPr>
        </p:nvSpPr>
        <p:spPr/>
        <p:txBody>
          <a:bodyPr/>
          <a:lstStyle/>
          <a:p>
            <a:fld id="{AE6F903C-9911-4C5A-A727-BC49302A4F8C}" type="slidenum">
              <a:rPr lang="en-US" smtClean="0"/>
              <a:t>‹#›</a:t>
            </a:fld>
            <a:endParaRPr lang="en-US"/>
          </a:p>
        </p:txBody>
      </p:sp>
    </p:spTree>
    <p:extLst>
      <p:ext uri="{BB962C8B-B14F-4D97-AF65-F5344CB8AC3E}">
        <p14:creationId xmlns:p14="http://schemas.microsoft.com/office/powerpoint/2010/main" val="2473758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52063-E1DD-42F6-9CE1-67D9F9E9D1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A604A6-3836-4EDA-86A2-E70E478C5B8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849A34-78D3-4719-8F6E-25F4831780B4}"/>
              </a:ext>
            </a:extLst>
          </p:cNvPr>
          <p:cNvSpPr>
            <a:spLocks noGrp="1"/>
          </p:cNvSpPr>
          <p:nvPr>
            <p:ph type="dt" sz="half" idx="10"/>
          </p:nvPr>
        </p:nvSpPr>
        <p:spPr/>
        <p:txBody>
          <a:bodyPr/>
          <a:lstStyle/>
          <a:p>
            <a:fld id="{FDF3DCF2-1F9D-43AB-A13D-2466A14F0F12}" type="datetimeFigureOut">
              <a:rPr lang="en-US" smtClean="0"/>
              <a:t>5/31/2019</a:t>
            </a:fld>
            <a:endParaRPr lang="en-US"/>
          </a:p>
        </p:txBody>
      </p:sp>
      <p:sp>
        <p:nvSpPr>
          <p:cNvPr id="5" name="Footer Placeholder 4">
            <a:extLst>
              <a:ext uri="{FF2B5EF4-FFF2-40B4-BE49-F238E27FC236}">
                <a16:creationId xmlns:a16="http://schemas.microsoft.com/office/drawing/2014/main" id="{8AA34698-2F30-4734-ABDA-28F9ABC9EB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CA418E-61C5-4358-A924-0E2EBD2D2FC1}"/>
              </a:ext>
            </a:extLst>
          </p:cNvPr>
          <p:cNvSpPr>
            <a:spLocks noGrp="1"/>
          </p:cNvSpPr>
          <p:nvPr>
            <p:ph type="sldNum" sz="quarter" idx="12"/>
          </p:nvPr>
        </p:nvSpPr>
        <p:spPr/>
        <p:txBody>
          <a:bodyPr/>
          <a:lstStyle/>
          <a:p>
            <a:fld id="{AE6F903C-9911-4C5A-A727-BC49302A4F8C}" type="slidenum">
              <a:rPr lang="en-US" smtClean="0"/>
              <a:t>‹#›</a:t>
            </a:fld>
            <a:endParaRPr lang="en-US"/>
          </a:p>
        </p:txBody>
      </p:sp>
    </p:spTree>
    <p:extLst>
      <p:ext uri="{BB962C8B-B14F-4D97-AF65-F5344CB8AC3E}">
        <p14:creationId xmlns:p14="http://schemas.microsoft.com/office/powerpoint/2010/main" val="1446247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E0650A-60D5-4A5F-991D-55CC0E31C8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2AFEE0-AFCA-4A22-B66C-F7DB92E9D09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90EC0-750E-42F3-963E-5A6189880BFD}"/>
              </a:ext>
            </a:extLst>
          </p:cNvPr>
          <p:cNvSpPr>
            <a:spLocks noGrp="1"/>
          </p:cNvSpPr>
          <p:nvPr>
            <p:ph type="dt" sz="half" idx="10"/>
          </p:nvPr>
        </p:nvSpPr>
        <p:spPr/>
        <p:txBody>
          <a:bodyPr/>
          <a:lstStyle/>
          <a:p>
            <a:fld id="{FDF3DCF2-1F9D-43AB-A13D-2466A14F0F12}" type="datetimeFigureOut">
              <a:rPr lang="en-US" smtClean="0"/>
              <a:t>5/31/2019</a:t>
            </a:fld>
            <a:endParaRPr lang="en-US"/>
          </a:p>
        </p:txBody>
      </p:sp>
      <p:sp>
        <p:nvSpPr>
          <p:cNvPr id="5" name="Footer Placeholder 4">
            <a:extLst>
              <a:ext uri="{FF2B5EF4-FFF2-40B4-BE49-F238E27FC236}">
                <a16:creationId xmlns:a16="http://schemas.microsoft.com/office/drawing/2014/main" id="{2B5F35D5-C9D9-4176-9EC9-0B07B6AB4A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A04489-313A-4EAD-B8FF-EBCBBD91A40D}"/>
              </a:ext>
            </a:extLst>
          </p:cNvPr>
          <p:cNvSpPr>
            <a:spLocks noGrp="1"/>
          </p:cNvSpPr>
          <p:nvPr>
            <p:ph type="sldNum" sz="quarter" idx="12"/>
          </p:nvPr>
        </p:nvSpPr>
        <p:spPr/>
        <p:txBody>
          <a:bodyPr/>
          <a:lstStyle/>
          <a:p>
            <a:fld id="{AE6F903C-9911-4C5A-A727-BC49302A4F8C}" type="slidenum">
              <a:rPr lang="en-US" smtClean="0"/>
              <a:t>‹#›</a:t>
            </a:fld>
            <a:endParaRPr lang="en-US"/>
          </a:p>
        </p:txBody>
      </p:sp>
    </p:spTree>
    <p:extLst>
      <p:ext uri="{BB962C8B-B14F-4D97-AF65-F5344CB8AC3E}">
        <p14:creationId xmlns:p14="http://schemas.microsoft.com/office/powerpoint/2010/main" val="65217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5DFB3-FA28-41CB-8505-B1B6D7C0C2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82A158-4627-4CFE-B395-AC386F8B7C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0490EC-D174-4DD7-90E3-AF8591DE50C0}"/>
              </a:ext>
            </a:extLst>
          </p:cNvPr>
          <p:cNvSpPr>
            <a:spLocks noGrp="1"/>
          </p:cNvSpPr>
          <p:nvPr>
            <p:ph type="dt" sz="half" idx="10"/>
          </p:nvPr>
        </p:nvSpPr>
        <p:spPr/>
        <p:txBody>
          <a:bodyPr/>
          <a:lstStyle/>
          <a:p>
            <a:fld id="{FDF3DCF2-1F9D-43AB-A13D-2466A14F0F12}" type="datetimeFigureOut">
              <a:rPr lang="en-US" smtClean="0"/>
              <a:t>5/31/2019</a:t>
            </a:fld>
            <a:endParaRPr lang="en-US"/>
          </a:p>
        </p:txBody>
      </p:sp>
      <p:sp>
        <p:nvSpPr>
          <p:cNvPr id="5" name="Footer Placeholder 4">
            <a:extLst>
              <a:ext uri="{FF2B5EF4-FFF2-40B4-BE49-F238E27FC236}">
                <a16:creationId xmlns:a16="http://schemas.microsoft.com/office/drawing/2014/main" id="{970E9AB8-E86E-4AC1-967B-229C476ECC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1D1992-465E-4B29-805F-B27936FB974D}"/>
              </a:ext>
            </a:extLst>
          </p:cNvPr>
          <p:cNvSpPr>
            <a:spLocks noGrp="1"/>
          </p:cNvSpPr>
          <p:nvPr>
            <p:ph type="sldNum" sz="quarter" idx="12"/>
          </p:nvPr>
        </p:nvSpPr>
        <p:spPr/>
        <p:txBody>
          <a:bodyPr/>
          <a:lstStyle/>
          <a:p>
            <a:fld id="{AE6F903C-9911-4C5A-A727-BC49302A4F8C}" type="slidenum">
              <a:rPr lang="en-US" smtClean="0"/>
              <a:t>‹#›</a:t>
            </a:fld>
            <a:endParaRPr lang="en-US"/>
          </a:p>
        </p:txBody>
      </p:sp>
    </p:spTree>
    <p:extLst>
      <p:ext uri="{BB962C8B-B14F-4D97-AF65-F5344CB8AC3E}">
        <p14:creationId xmlns:p14="http://schemas.microsoft.com/office/powerpoint/2010/main" val="3691135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8B946-07EA-4EB5-B548-7A181363AF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BE6235-826D-4362-89E4-B10D0F6CA3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F796B58-2FBF-4FFC-A5AB-DD7F9DC9B955}"/>
              </a:ext>
            </a:extLst>
          </p:cNvPr>
          <p:cNvSpPr>
            <a:spLocks noGrp="1"/>
          </p:cNvSpPr>
          <p:nvPr>
            <p:ph type="dt" sz="half" idx="10"/>
          </p:nvPr>
        </p:nvSpPr>
        <p:spPr/>
        <p:txBody>
          <a:bodyPr/>
          <a:lstStyle/>
          <a:p>
            <a:fld id="{FDF3DCF2-1F9D-43AB-A13D-2466A14F0F12}" type="datetimeFigureOut">
              <a:rPr lang="en-US" smtClean="0"/>
              <a:t>5/31/2019</a:t>
            </a:fld>
            <a:endParaRPr lang="en-US"/>
          </a:p>
        </p:txBody>
      </p:sp>
      <p:sp>
        <p:nvSpPr>
          <p:cNvPr id="5" name="Footer Placeholder 4">
            <a:extLst>
              <a:ext uri="{FF2B5EF4-FFF2-40B4-BE49-F238E27FC236}">
                <a16:creationId xmlns:a16="http://schemas.microsoft.com/office/drawing/2014/main" id="{A91B2552-2FE6-413C-ADED-A08CF0AA0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5858ED-39AC-46B9-80CC-3AAD0D9243C4}"/>
              </a:ext>
            </a:extLst>
          </p:cNvPr>
          <p:cNvSpPr>
            <a:spLocks noGrp="1"/>
          </p:cNvSpPr>
          <p:nvPr>
            <p:ph type="sldNum" sz="quarter" idx="12"/>
          </p:nvPr>
        </p:nvSpPr>
        <p:spPr/>
        <p:txBody>
          <a:bodyPr/>
          <a:lstStyle/>
          <a:p>
            <a:fld id="{AE6F903C-9911-4C5A-A727-BC49302A4F8C}" type="slidenum">
              <a:rPr lang="en-US" smtClean="0"/>
              <a:t>‹#›</a:t>
            </a:fld>
            <a:endParaRPr lang="en-US"/>
          </a:p>
        </p:txBody>
      </p:sp>
    </p:spTree>
    <p:extLst>
      <p:ext uri="{BB962C8B-B14F-4D97-AF65-F5344CB8AC3E}">
        <p14:creationId xmlns:p14="http://schemas.microsoft.com/office/powerpoint/2010/main" val="1601525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13245-323C-4E75-B698-70B5ECF4F4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B47579-23F0-42F8-8D0A-59E4DA4B494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FA446D-98FE-42A6-916F-42C1A85E80A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007285-7A66-4369-80EF-49B3419C1671}"/>
              </a:ext>
            </a:extLst>
          </p:cNvPr>
          <p:cNvSpPr>
            <a:spLocks noGrp="1"/>
          </p:cNvSpPr>
          <p:nvPr>
            <p:ph type="dt" sz="half" idx="10"/>
          </p:nvPr>
        </p:nvSpPr>
        <p:spPr/>
        <p:txBody>
          <a:bodyPr/>
          <a:lstStyle/>
          <a:p>
            <a:fld id="{FDF3DCF2-1F9D-43AB-A13D-2466A14F0F12}" type="datetimeFigureOut">
              <a:rPr lang="en-US" smtClean="0"/>
              <a:t>5/31/2019</a:t>
            </a:fld>
            <a:endParaRPr lang="en-US"/>
          </a:p>
        </p:txBody>
      </p:sp>
      <p:sp>
        <p:nvSpPr>
          <p:cNvPr id="6" name="Footer Placeholder 5">
            <a:extLst>
              <a:ext uri="{FF2B5EF4-FFF2-40B4-BE49-F238E27FC236}">
                <a16:creationId xmlns:a16="http://schemas.microsoft.com/office/drawing/2014/main" id="{507C0C20-274E-48BF-9851-C52E2889CA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8665B2-E9EC-4EA6-9A80-E7BFE9B116A3}"/>
              </a:ext>
            </a:extLst>
          </p:cNvPr>
          <p:cNvSpPr>
            <a:spLocks noGrp="1"/>
          </p:cNvSpPr>
          <p:nvPr>
            <p:ph type="sldNum" sz="quarter" idx="12"/>
          </p:nvPr>
        </p:nvSpPr>
        <p:spPr/>
        <p:txBody>
          <a:bodyPr/>
          <a:lstStyle/>
          <a:p>
            <a:fld id="{AE6F903C-9911-4C5A-A727-BC49302A4F8C}" type="slidenum">
              <a:rPr lang="en-US" smtClean="0"/>
              <a:t>‹#›</a:t>
            </a:fld>
            <a:endParaRPr lang="en-US"/>
          </a:p>
        </p:txBody>
      </p:sp>
    </p:spTree>
    <p:extLst>
      <p:ext uri="{BB962C8B-B14F-4D97-AF65-F5344CB8AC3E}">
        <p14:creationId xmlns:p14="http://schemas.microsoft.com/office/powerpoint/2010/main" val="2556600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1B3E8-2654-4E77-B250-9A2ADC265B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CDFCC4-BA2B-4863-B4F2-10594048DF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4A7E822-2443-429D-9414-F57443C33C8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D0761C-CC0E-4D32-AEDB-3CD5D7B108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10D635A-2C9A-442B-8290-B0D6116E085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6F3E41-832B-42D3-94BF-3D720ABFF2D6}"/>
              </a:ext>
            </a:extLst>
          </p:cNvPr>
          <p:cNvSpPr>
            <a:spLocks noGrp="1"/>
          </p:cNvSpPr>
          <p:nvPr>
            <p:ph type="dt" sz="half" idx="10"/>
          </p:nvPr>
        </p:nvSpPr>
        <p:spPr/>
        <p:txBody>
          <a:bodyPr/>
          <a:lstStyle/>
          <a:p>
            <a:fld id="{FDF3DCF2-1F9D-43AB-A13D-2466A14F0F12}" type="datetimeFigureOut">
              <a:rPr lang="en-US" smtClean="0"/>
              <a:t>5/31/2019</a:t>
            </a:fld>
            <a:endParaRPr lang="en-US"/>
          </a:p>
        </p:txBody>
      </p:sp>
      <p:sp>
        <p:nvSpPr>
          <p:cNvPr id="8" name="Footer Placeholder 7">
            <a:extLst>
              <a:ext uri="{FF2B5EF4-FFF2-40B4-BE49-F238E27FC236}">
                <a16:creationId xmlns:a16="http://schemas.microsoft.com/office/drawing/2014/main" id="{A7CAC880-37DD-47DB-B9A4-56B9676E12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C395B7-21E3-44A3-A8CE-F35D9B7EE2C8}"/>
              </a:ext>
            </a:extLst>
          </p:cNvPr>
          <p:cNvSpPr>
            <a:spLocks noGrp="1"/>
          </p:cNvSpPr>
          <p:nvPr>
            <p:ph type="sldNum" sz="quarter" idx="12"/>
          </p:nvPr>
        </p:nvSpPr>
        <p:spPr/>
        <p:txBody>
          <a:bodyPr/>
          <a:lstStyle/>
          <a:p>
            <a:fld id="{AE6F903C-9911-4C5A-A727-BC49302A4F8C}" type="slidenum">
              <a:rPr lang="en-US" smtClean="0"/>
              <a:t>‹#›</a:t>
            </a:fld>
            <a:endParaRPr lang="en-US"/>
          </a:p>
        </p:txBody>
      </p:sp>
    </p:spTree>
    <p:extLst>
      <p:ext uri="{BB962C8B-B14F-4D97-AF65-F5344CB8AC3E}">
        <p14:creationId xmlns:p14="http://schemas.microsoft.com/office/powerpoint/2010/main" val="4079884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F98EA-1E39-43C2-AFB1-C0900394FD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19DE72-61E0-4367-BD7A-D50C13E18BDB}"/>
              </a:ext>
            </a:extLst>
          </p:cNvPr>
          <p:cNvSpPr>
            <a:spLocks noGrp="1"/>
          </p:cNvSpPr>
          <p:nvPr>
            <p:ph type="dt" sz="half" idx="10"/>
          </p:nvPr>
        </p:nvSpPr>
        <p:spPr/>
        <p:txBody>
          <a:bodyPr/>
          <a:lstStyle/>
          <a:p>
            <a:fld id="{FDF3DCF2-1F9D-43AB-A13D-2466A14F0F12}" type="datetimeFigureOut">
              <a:rPr lang="en-US" smtClean="0"/>
              <a:t>5/31/2019</a:t>
            </a:fld>
            <a:endParaRPr lang="en-US"/>
          </a:p>
        </p:txBody>
      </p:sp>
      <p:sp>
        <p:nvSpPr>
          <p:cNvPr id="4" name="Footer Placeholder 3">
            <a:extLst>
              <a:ext uri="{FF2B5EF4-FFF2-40B4-BE49-F238E27FC236}">
                <a16:creationId xmlns:a16="http://schemas.microsoft.com/office/drawing/2014/main" id="{9112ED56-A149-473B-BA30-FE9908D3E7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CFD881-079B-4370-A48E-5D19C48AA299}"/>
              </a:ext>
            </a:extLst>
          </p:cNvPr>
          <p:cNvSpPr>
            <a:spLocks noGrp="1"/>
          </p:cNvSpPr>
          <p:nvPr>
            <p:ph type="sldNum" sz="quarter" idx="12"/>
          </p:nvPr>
        </p:nvSpPr>
        <p:spPr/>
        <p:txBody>
          <a:bodyPr/>
          <a:lstStyle/>
          <a:p>
            <a:fld id="{AE6F903C-9911-4C5A-A727-BC49302A4F8C}" type="slidenum">
              <a:rPr lang="en-US" smtClean="0"/>
              <a:t>‹#›</a:t>
            </a:fld>
            <a:endParaRPr lang="en-US"/>
          </a:p>
        </p:txBody>
      </p:sp>
    </p:spTree>
    <p:extLst>
      <p:ext uri="{BB962C8B-B14F-4D97-AF65-F5344CB8AC3E}">
        <p14:creationId xmlns:p14="http://schemas.microsoft.com/office/powerpoint/2010/main" val="171546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BF47D0-621D-4721-A4BE-92D2353E8A94}"/>
              </a:ext>
            </a:extLst>
          </p:cNvPr>
          <p:cNvSpPr>
            <a:spLocks noGrp="1"/>
          </p:cNvSpPr>
          <p:nvPr>
            <p:ph type="dt" sz="half" idx="10"/>
          </p:nvPr>
        </p:nvSpPr>
        <p:spPr/>
        <p:txBody>
          <a:bodyPr/>
          <a:lstStyle/>
          <a:p>
            <a:fld id="{FDF3DCF2-1F9D-43AB-A13D-2466A14F0F12}" type="datetimeFigureOut">
              <a:rPr lang="en-US" smtClean="0"/>
              <a:t>5/31/2019</a:t>
            </a:fld>
            <a:endParaRPr lang="en-US"/>
          </a:p>
        </p:txBody>
      </p:sp>
      <p:sp>
        <p:nvSpPr>
          <p:cNvPr id="3" name="Footer Placeholder 2">
            <a:extLst>
              <a:ext uri="{FF2B5EF4-FFF2-40B4-BE49-F238E27FC236}">
                <a16:creationId xmlns:a16="http://schemas.microsoft.com/office/drawing/2014/main" id="{2C5D258D-0774-4F13-A62F-18E08C2B4E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961467-96C5-4371-9352-A34E831A4E59}"/>
              </a:ext>
            </a:extLst>
          </p:cNvPr>
          <p:cNvSpPr>
            <a:spLocks noGrp="1"/>
          </p:cNvSpPr>
          <p:nvPr>
            <p:ph type="sldNum" sz="quarter" idx="12"/>
          </p:nvPr>
        </p:nvSpPr>
        <p:spPr/>
        <p:txBody>
          <a:bodyPr/>
          <a:lstStyle/>
          <a:p>
            <a:fld id="{AE6F903C-9911-4C5A-A727-BC49302A4F8C}" type="slidenum">
              <a:rPr lang="en-US" smtClean="0"/>
              <a:t>‹#›</a:t>
            </a:fld>
            <a:endParaRPr lang="en-US"/>
          </a:p>
        </p:txBody>
      </p:sp>
    </p:spTree>
    <p:extLst>
      <p:ext uri="{BB962C8B-B14F-4D97-AF65-F5344CB8AC3E}">
        <p14:creationId xmlns:p14="http://schemas.microsoft.com/office/powerpoint/2010/main" val="990540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69591-65A8-459B-81E9-EC88277C5B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414497-1D6E-41C9-BCDC-8585D8A49C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109B90-72B7-4BF9-9044-9B6B2A9CFA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C6E1E9-7F46-4ACC-A9C7-8B48E9E6810C}"/>
              </a:ext>
            </a:extLst>
          </p:cNvPr>
          <p:cNvSpPr>
            <a:spLocks noGrp="1"/>
          </p:cNvSpPr>
          <p:nvPr>
            <p:ph type="dt" sz="half" idx="10"/>
          </p:nvPr>
        </p:nvSpPr>
        <p:spPr/>
        <p:txBody>
          <a:bodyPr/>
          <a:lstStyle/>
          <a:p>
            <a:fld id="{FDF3DCF2-1F9D-43AB-A13D-2466A14F0F12}" type="datetimeFigureOut">
              <a:rPr lang="en-US" smtClean="0"/>
              <a:t>5/31/2019</a:t>
            </a:fld>
            <a:endParaRPr lang="en-US"/>
          </a:p>
        </p:txBody>
      </p:sp>
      <p:sp>
        <p:nvSpPr>
          <p:cNvPr id="6" name="Footer Placeholder 5">
            <a:extLst>
              <a:ext uri="{FF2B5EF4-FFF2-40B4-BE49-F238E27FC236}">
                <a16:creationId xmlns:a16="http://schemas.microsoft.com/office/drawing/2014/main" id="{C9B06B76-660E-4F06-8224-23A11323A5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93359-A4AE-410D-A829-5559F44E828E}"/>
              </a:ext>
            </a:extLst>
          </p:cNvPr>
          <p:cNvSpPr>
            <a:spLocks noGrp="1"/>
          </p:cNvSpPr>
          <p:nvPr>
            <p:ph type="sldNum" sz="quarter" idx="12"/>
          </p:nvPr>
        </p:nvSpPr>
        <p:spPr/>
        <p:txBody>
          <a:bodyPr/>
          <a:lstStyle/>
          <a:p>
            <a:fld id="{AE6F903C-9911-4C5A-A727-BC49302A4F8C}" type="slidenum">
              <a:rPr lang="en-US" smtClean="0"/>
              <a:t>‹#›</a:t>
            </a:fld>
            <a:endParaRPr lang="en-US"/>
          </a:p>
        </p:txBody>
      </p:sp>
    </p:spTree>
    <p:extLst>
      <p:ext uri="{BB962C8B-B14F-4D97-AF65-F5344CB8AC3E}">
        <p14:creationId xmlns:p14="http://schemas.microsoft.com/office/powerpoint/2010/main" val="1979666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8F813-1AB7-4689-BA22-A70F9D84C7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D6EA52-B8C5-45A1-BD1A-7A0E3953BF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C255A7-DE95-4527-BAB3-9A04C04713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1CBFFA-9E83-4FEF-A63B-ACDDA86335B2}"/>
              </a:ext>
            </a:extLst>
          </p:cNvPr>
          <p:cNvSpPr>
            <a:spLocks noGrp="1"/>
          </p:cNvSpPr>
          <p:nvPr>
            <p:ph type="dt" sz="half" idx="10"/>
          </p:nvPr>
        </p:nvSpPr>
        <p:spPr/>
        <p:txBody>
          <a:bodyPr/>
          <a:lstStyle/>
          <a:p>
            <a:fld id="{FDF3DCF2-1F9D-43AB-A13D-2466A14F0F12}" type="datetimeFigureOut">
              <a:rPr lang="en-US" smtClean="0"/>
              <a:t>5/31/2019</a:t>
            </a:fld>
            <a:endParaRPr lang="en-US"/>
          </a:p>
        </p:txBody>
      </p:sp>
      <p:sp>
        <p:nvSpPr>
          <p:cNvPr id="6" name="Footer Placeholder 5">
            <a:extLst>
              <a:ext uri="{FF2B5EF4-FFF2-40B4-BE49-F238E27FC236}">
                <a16:creationId xmlns:a16="http://schemas.microsoft.com/office/drawing/2014/main" id="{4DBE10B5-87F1-49C6-98D4-82289443ED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80841F-B7E9-414D-9F5F-FE7339C3A27C}"/>
              </a:ext>
            </a:extLst>
          </p:cNvPr>
          <p:cNvSpPr>
            <a:spLocks noGrp="1"/>
          </p:cNvSpPr>
          <p:nvPr>
            <p:ph type="sldNum" sz="quarter" idx="12"/>
          </p:nvPr>
        </p:nvSpPr>
        <p:spPr/>
        <p:txBody>
          <a:bodyPr/>
          <a:lstStyle/>
          <a:p>
            <a:fld id="{AE6F903C-9911-4C5A-A727-BC49302A4F8C}" type="slidenum">
              <a:rPr lang="en-US" smtClean="0"/>
              <a:t>‹#›</a:t>
            </a:fld>
            <a:endParaRPr lang="en-US"/>
          </a:p>
        </p:txBody>
      </p:sp>
    </p:spTree>
    <p:extLst>
      <p:ext uri="{BB962C8B-B14F-4D97-AF65-F5344CB8AC3E}">
        <p14:creationId xmlns:p14="http://schemas.microsoft.com/office/powerpoint/2010/main" val="2154364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2D31A2-36B6-4BF0-A009-2426D41B23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C2F928-5E47-4D03-80F3-483E9279CE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68A842-E295-4628-BD1E-ECF63D5FB1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3DCF2-1F9D-43AB-A13D-2466A14F0F12}" type="datetimeFigureOut">
              <a:rPr lang="en-US" smtClean="0"/>
              <a:t>5/31/2019</a:t>
            </a:fld>
            <a:endParaRPr lang="en-US"/>
          </a:p>
        </p:txBody>
      </p:sp>
      <p:sp>
        <p:nvSpPr>
          <p:cNvPr id="5" name="Footer Placeholder 4">
            <a:extLst>
              <a:ext uri="{FF2B5EF4-FFF2-40B4-BE49-F238E27FC236}">
                <a16:creationId xmlns:a16="http://schemas.microsoft.com/office/drawing/2014/main" id="{414621FA-D320-42FD-AA14-C7C2F48C99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991122-FBBF-439E-8F50-E2F8456244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F903C-9911-4C5A-A727-BC49302A4F8C}" type="slidenum">
              <a:rPr lang="en-US" smtClean="0"/>
              <a:t>‹#›</a:t>
            </a:fld>
            <a:endParaRPr lang="en-US"/>
          </a:p>
        </p:txBody>
      </p:sp>
    </p:spTree>
    <p:extLst>
      <p:ext uri="{BB962C8B-B14F-4D97-AF65-F5344CB8AC3E}">
        <p14:creationId xmlns:p14="http://schemas.microsoft.com/office/powerpoint/2010/main" val="1581408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arcdata.cz/volby2018" TargetMode="Externa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642CA1-EB40-4F48-BE35-B8AC6F427DB5}"/>
              </a:ext>
            </a:extLst>
          </p:cNvPr>
          <p:cNvPicPr>
            <a:picLocks noChangeAspect="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2366"/>
                    </a14:imgEffect>
                    <a14:imgEffect>
                      <a14:saturation sat="300000"/>
                    </a14:imgEffect>
                    <a14:imgEffect>
                      <a14:brightnessContrast bright="-20000" contrast="20000"/>
                    </a14:imgEffect>
                  </a14:imgLayer>
                </a14:imgProps>
              </a:ext>
            </a:extLst>
          </a:blip>
          <a:stretch>
            <a:fillRect/>
          </a:stretch>
        </p:blipFill>
        <p:spPr>
          <a:xfrm>
            <a:off x="0" y="1103085"/>
            <a:ext cx="12192000" cy="4651829"/>
          </a:xfrm>
          <a:prstGeom prst="rect">
            <a:avLst/>
          </a:prstGeom>
          <a:solidFill>
            <a:schemeClr val="bg1"/>
          </a:solidFill>
        </p:spPr>
      </p:pic>
      <p:sp>
        <p:nvSpPr>
          <p:cNvPr id="4" name="Rectangle 3">
            <a:extLst>
              <a:ext uri="{FF2B5EF4-FFF2-40B4-BE49-F238E27FC236}">
                <a16:creationId xmlns:a16="http://schemas.microsoft.com/office/drawing/2014/main" id="{5E42E849-5E9E-4D3A-A9A4-0959576F5B8B}"/>
              </a:ext>
            </a:extLst>
          </p:cNvPr>
          <p:cNvSpPr/>
          <p:nvPr/>
        </p:nvSpPr>
        <p:spPr>
          <a:xfrm>
            <a:off x="0" y="2381250"/>
            <a:ext cx="12192000" cy="1876425"/>
          </a:xfrm>
          <a:prstGeom prst="rect">
            <a:avLst/>
          </a:prstGeom>
          <a:solidFill>
            <a:srgbClr val="00B0F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game of thrones transparent logo">
            <a:extLst>
              <a:ext uri="{FF2B5EF4-FFF2-40B4-BE49-F238E27FC236}">
                <a16:creationId xmlns:a16="http://schemas.microsoft.com/office/drawing/2014/main" id="{D041C45C-D479-4CB4-B607-5A798BD0008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1532"/>
          <a:stretch/>
        </p:blipFill>
        <p:spPr bwMode="auto">
          <a:xfrm>
            <a:off x="1511096" y="2627314"/>
            <a:ext cx="5220006" cy="13827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game of thrones transparent logo">
            <a:extLst>
              <a:ext uri="{FF2B5EF4-FFF2-40B4-BE49-F238E27FC236}">
                <a16:creationId xmlns:a16="http://schemas.microsoft.com/office/drawing/2014/main" id="{FBD8E276-7500-4FA1-8554-733593F6A46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9103"/>
          <a:stretch/>
        </p:blipFill>
        <p:spPr bwMode="auto">
          <a:xfrm>
            <a:off x="6731102" y="2627314"/>
            <a:ext cx="3327604" cy="13827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game of thrones transparent logo">
            <a:extLst>
              <a:ext uri="{FF2B5EF4-FFF2-40B4-BE49-F238E27FC236}">
                <a16:creationId xmlns:a16="http://schemas.microsoft.com/office/drawing/2014/main" id="{83832F20-8F8D-491A-9CD4-E9BE30A331F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957" r="51492"/>
          <a:stretch/>
        </p:blipFill>
        <p:spPr bwMode="auto">
          <a:xfrm>
            <a:off x="6241021" y="2627314"/>
            <a:ext cx="490081" cy="13827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0E023D3-DACA-49EC-BB70-C31FCE063DF2}"/>
              </a:ext>
            </a:extLst>
          </p:cNvPr>
          <p:cNvSpPr/>
          <p:nvPr/>
        </p:nvSpPr>
        <p:spPr>
          <a:xfrm>
            <a:off x="6559652" y="3762375"/>
            <a:ext cx="342900" cy="247651"/>
          </a:xfrm>
          <a:prstGeom prst="rect">
            <a:avLst/>
          </a:prstGeom>
          <a:solidFill>
            <a:srgbClr val="5BA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596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F26914B-4263-4F4C-9548-1A3D0E55BBB4}"/>
              </a:ext>
            </a:extLst>
          </p:cNvPr>
          <p:cNvSpPr/>
          <p:nvPr/>
        </p:nvSpPr>
        <p:spPr>
          <a:xfrm>
            <a:off x="0" y="2095500"/>
            <a:ext cx="2914650" cy="2362200"/>
          </a:xfrm>
          <a:prstGeom prst="rect">
            <a:avLst/>
          </a:prstGeom>
          <a:solidFill>
            <a:srgbClr val="00B0F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29DCDC7-9568-42BB-BF49-BB1DE8E64DD6}"/>
              </a:ext>
            </a:extLst>
          </p:cNvPr>
          <p:cNvSpPr/>
          <p:nvPr/>
        </p:nvSpPr>
        <p:spPr>
          <a:xfrm>
            <a:off x="1000124" y="1085922"/>
            <a:ext cx="10363201" cy="4753802"/>
          </a:xfrm>
          <a:prstGeom prst="rect">
            <a:avLst/>
          </a:prstGeom>
        </p:spPr>
        <p:txBody>
          <a:bodyPr wrap="square">
            <a:spAutoFit/>
          </a:bodyPr>
          <a:lstStyle/>
          <a:p>
            <a:pPr>
              <a:lnSpc>
                <a:spcPct val="107000"/>
              </a:lnSpc>
              <a:spcAft>
                <a:spcPts val="800"/>
              </a:spcAft>
              <a:tabLst>
                <a:tab pos="2354580" algn="l"/>
              </a:tabLst>
            </a:pPr>
            <a:r>
              <a:rPr lang="en-US" dirty="0">
                <a:latin typeface="Goudy Old Style" panose="02020502050305020303" pitchFamily="18" charset="0"/>
                <a:ea typeface="Calibri" panose="020F0502020204030204" pitchFamily="34" charset="0"/>
                <a:cs typeface="Times New Roman" panose="02020603050405020304" pitchFamily="18" charset="0"/>
              </a:rPr>
              <a:t>To play the Game of Ones please supply ONE thing your team did in the year that was new/different and that you consider to be an achievement, for each of the categories shown below.. </a:t>
            </a:r>
          </a:p>
          <a:p>
            <a:pPr>
              <a:lnSpc>
                <a:spcPct val="107000"/>
              </a:lnSpc>
              <a:spcAft>
                <a:spcPts val="800"/>
              </a:spcAft>
              <a:tabLst>
                <a:tab pos="2354580" algn="l"/>
              </a:tabLst>
            </a:pPr>
            <a:endParaRPr lang="en-US" sz="2000" b="1" dirty="0">
              <a:latin typeface="Goudy Old Style" panose="02020502050305020303" pitchFamily="18" charset="0"/>
              <a:ea typeface="Calibri" panose="020F0502020204030204" pitchFamily="34" charset="0"/>
              <a:cs typeface="Times New Roman" panose="02020603050405020304" pitchFamily="18" charset="0"/>
            </a:endParaRPr>
          </a:p>
          <a:p>
            <a:pPr>
              <a:lnSpc>
                <a:spcPct val="107000"/>
              </a:lnSpc>
              <a:spcAft>
                <a:spcPts val="800"/>
              </a:spcAft>
              <a:tabLst>
                <a:tab pos="2354580" algn="l"/>
              </a:tabLst>
            </a:pPr>
            <a:r>
              <a:rPr lang="en-US" sz="2000" b="1" dirty="0">
                <a:latin typeface="Goudy Old Style" panose="02020502050305020303" pitchFamily="18" charset="0"/>
                <a:ea typeface="Calibri" panose="020F0502020204030204" pitchFamily="34" charset="0"/>
                <a:cs typeface="Times New Roman" panose="02020603050405020304" pitchFamily="18" charset="0"/>
              </a:rPr>
              <a:t>ONE picture</a:t>
            </a:r>
          </a:p>
          <a:p>
            <a:pPr>
              <a:lnSpc>
                <a:spcPct val="107000"/>
              </a:lnSpc>
              <a:spcAft>
                <a:spcPts val="800"/>
              </a:spcAft>
              <a:tabLst>
                <a:tab pos="2354580" algn="l"/>
              </a:tabLst>
            </a:pPr>
            <a:r>
              <a:rPr lang="en-US" sz="2000" b="1" dirty="0">
                <a:latin typeface="Goudy Old Style" panose="02020502050305020303" pitchFamily="18" charset="0"/>
                <a:ea typeface="Calibri" panose="020F0502020204030204" pitchFamily="34" charset="0"/>
                <a:cs typeface="Times New Roman" panose="02020603050405020304" pitchFamily="18" charset="0"/>
              </a:rPr>
              <a:t>ONE number</a:t>
            </a:r>
          </a:p>
          <a:p>
            <a:pPr>
              <a:lnSpc>
                <a:spcPct val="107000"/>
              </a:lnSpc>
              <a:spcAft>
                <a:spcPts val="800"/>
              </a:spcAft>
              <a:tabLst>
                <a:tab pos="2354580" algn="l"/>
              </a:tabLst>
            </a:pPr>
            <a:r>
              <a:rPr lang="en-US" sz="2000" b="1" dirty="0">
                <a:latin typeface="Goudy Old Style" panose="02020502050305020303" pitchFamily="18" charset="0"/>
                <a:ea typeface="Calibri" panose="020F0502020204030204" pitchFamily="34" charset="0"/>
                <a:cs typeface="Times New Roman" panose="02020603050405020304" pitchFamily="18" charset="0"/>
              </a:rPr>
              <a:t>ONE story</a:t>
            </a:r>
          </a:p>
          <a:p>
            <a:pPr>
              <a:lnSpc>
                <a:spcPct val="107000"/>
              </a:lnSpc>
              <a:spcAft>
                <a:spcPts val="800"/>
              </a:spcAft>
              <a:tabLst>
                <a:tab pos="2354580" algn="l"/>
              </a:tabLst>
            </a:pPr>
            <a:r>
              <a:rPr lang="en-US" sz="2000" b="1" dirty="0">
                <a:latin typeface="Goudy Old Style" panose="02020502050305020303" pitchFamily="18" charset="0"/>
                <a:ea typeface="Calibri" panose="020F0502020204030204" pitchFamily="34" charset="0"/>
                <a:cs typeface="Times New Roman" panose="02020603050405020304" pitchFamily="18" charset="0"/>
              </a:rPr>
              <a:t>ONE hashtag</a:t>
            </a:r>
          </a:p>
          <a:p>
            <a:pPr>
              <a:lnSpc>
                <a:spcPct val="107000"/>
              </a:lnSpc>
              <a:spcAft>
                <a:spcPts val="800"/>
              </a:spcAft>
              <a:tabLst>
                <a:tab pos="2354580" algn="l"/>
              </a:tabLst>
            </a:pPr>
            <a:r>
              <a:rPr lang="en-US" sz="2000" b="1" dirty="0">
                <a:latin typeface="Goudy Old Style" panose="02020502050305020303" pitchFamily="18" charset="0"/>
                <a:ea typeface="Calibri" panose="020F0502020204030204" pitchFamily="34" charset="0"/>
                <a:cs typeface="Times New Roman" panose="02020603050405020304" pitchFamily="18" charset="0"/>
              </a:rPr>
              <a:t>ONE map</a:t>
            </a:r>
          </a:p>
          <a:p>
            <a:pPr>
              <a:lnSpc>
                <a:spcPct val="107000"/>
              </a:lnSpc>
              <a:spcAft>
                <a:spcPts val="800"/>
              </a:spcAft>
              <a:tabLst>
                <a:tab pos="2354580" algn="l"/>
              </a:tabLst>
            </a:pPr>
            <a:endParaRPr lang="en-US" dirty="0">
              <a:latin typeface="Goudy Old Style" panose="02020502050305020303" pitchFamily="18" charset="0"/>
              <a:ea typeface="Calibri" panose="020F0502020204030204" pitchFamily="34" charset="0"/>
              <a:cs typeface="Times New Roman" panose="02020603050405020304" pitchFamily="18" charset="0"/>
            </a:endParaRPr>
          </a:p>
          <a:p>
            <a:pPr>
              <a:lnSpc>
                <a:spcPct val="107000"/>
              </a:lnSpc>
              <a:spcAft>
                <a:spcPts val="800"/>
              </a:spcAft>
              <a:tabLst>
                <a:tab pos="2354580" algn="l"/>
              </a:tabLst>
            </a:pPr>
            <a:endParaRPr lang="en-US" dirty="0">
              <a:latin typeface="Goudy Old Style" panose="02020502050305020303" pitchFamily="18" charset="0"/>
              <a:ea typeface="Calibri" panose="020F0502020204030204" pitchFamily="34" charset="0"/>
              <a:cs typeface="Times New Roman" panose="02020603050405020304" pitchFamily="18" charset="0"/>
            </a:endParaRPr>
          </a:p>
          <a:p>
            <a:pPr>
              <a:lnSpc>
                <a:spcPct val="107000"/>
              </a:lnSpc>
              <a:spcAft>
                <a:spcPts val="800"/>
              </a:spcAft>
              <a:tabLst>
                <a:tab pos="2354580" algn="l"/>
              </a:tabLst>
            </a:pPr>
            <a:r>
              <a:rPr lang="en-US" dirty="0">
                <a:latin typeface="Goudy Old Style" panose="02020502050305020303" pitchFamily="18" charset="0"/>
                <a:ea typeface="Calibri" panose="020F0502020204030204" pitchFamily="34" charset="0"/>
                <a:cs typeface="Times New Roman" panose="02020603050405020304" pitchFamily="18" charset="0"/>
              </a:rPr>
              <a:t>Please populate the following slides and add in some brief notes about what you did and why it was important . These will all contribute to my marketing session at the UC to show our achievements as </a:t>
            </a:r>
            <a:r>
              <a:rPr lang="en-US" b="1" dirty="0">
                <a:latin typeface="Goudy Old Style" panose="02020502050305020303" pitchFamily="18" charset="0"/>
                <a:ea typeface="Calibri" panose="020F0502020204030204" pitchFamily="34" charset="0"/>
                <a:cs typeface="Times New Roman" panose="02020603050405020304" pitchFamily="18" charset="0"/>
              </a:rPr>
              <a:t>ONE Esri</a:t>
            </a:r>
            <a:r>
              <a:rPr lang="en-US" b="1" dirty="0">
                <a:latin typeface="Bookman Old Style" panose="02050604050505020204" pitchFamily="18" charset="0"/>
                <a:ea typeface="Calibri" panose="020F0502020204030204" pitchFamily="34" charset="0"/>
                <a:cs typeface="Times New Roman" panose="02020603050405020304" pitchFamily="18" charset="0"/>
              </a:rPr>
              <a:t>	</a:t>
            </a:r>
            <a:endParaRPr lang="en-US" dirty="0">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0264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AE4E3B5-6743-4895-ADA4-B9ACDCC8E263}"/>
              </a:ext>
            </a:extLst>
          </p:cNvPr>
          <p:cNvSpPr/>
          <p:nvPr/>
        </p:nvSpPr>
        <p:spPr>
          <a:xfrm>
            <a:off x="0" y="0"/>
            <a:ext cx="2914650" cy="2362200"/>
          </a:xfrm>
          <a:prstGeom prst="rect">
            <a:avLst/>
          </a:prstGeom>
          <a:solidFill>
            <a:srgbClr val="00B0F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Image result for game of thrones transparent logo">
            <a:extLst>
              <a:ext uri="{FF2B5EF4-FFF2-40B4-BE49-F238E27FC236}">
                <a16:creationId xmlns:a16="http://schemas.microsoft.com/office/drawing/2014/main" id="{7AB8FD89-83D1-487F-90DA-1655A52A9D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764" r="5249"/>
          <a:stretch/>
        </p:blipFill>
        <p:spPr bwMode="auto">
          <a:xfrm>
            <a:off x="0" y="160339"/>
            <a:ext cx="2798784" cy="13827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6BD9BA2-38C9-444C-BFD8-60570647BE9D}"/>
              </a:ext>
            </a:extLst>
          </p:cNvPr>
          <p:cNvSpPr/>
          <p:nvPr/>
        </p:nvSpPr>
        <p:spPr>
          <a:xfrm>
            <a:off x="0" y="1304926"/>
            <a:ext cx="208767" cy="314326"/>
          </a:xfrm>
          <a:prstGeom prst="rect">
            <a:avLst/>
          </a:prstGeom>
          <a:solidFill>
            <a:srgbClr val="6BD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41FC7A7-539E-4D97-8587-F415FE029C09}"/>
              </a:ext>
            </a:extLst>
          </p:cNvPr>
          <p:cNvSpPr txBox="1"/>
          <p:nvPr/>
        </p:nvSpPr>
        <p:spPr>
          <a:xfrm>
            <a:off x="216726" y="1314452"/>
            <a:ext cx="2657475" cy="1107996"/>
          </a:xfrm>
          <a:prstGeom prst="rect">
            <a:avLst/>
          </a:prstGeom>
          <a:noFill/>
        </p:spPr>
        <p:txBody>
          <a:bodyPr wrap="square" rtlCol="0">
            <a:spAutoFit/>
          </a:bodyPr>
          <a:lstStyle/>
          <a:p>
            <a:r>
              <a:rPr lang="en-US" sz="6600" dirty="0">
                <a:latin typeface="Goudy Old Style" panose="02020502050305020303" pitchFamily="18" charset="0"/>
              </a:rPr>
              <a:t>Picture</a:t>
            </a:r>
          </a:p>
        </p:txBody>
      </p:sp>
      <p:pic>
        <p:nvPicPr>
          <p:cNvPr id="7" name="Obrázek 6">
            <a:extLst>
              <a:ext uri="{FF2B5EF4-FFF2-40B4-BE49-F238E27FC236}">
                <a16:creationId xmlns:a16="http://schemas.microsoft.com/office/drawing/2014/main" id="{BC188076-A012-4ECA-BEC6-B1C4C6569A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0927" y="195428"/>
            <a:ext cx="8905428" cy="4333542"/>
          </a:xfrm>
          <a:prstGeom prst="rect">
            <a:avLst/>
          </a:prstGeom>
        </p:spPr>
      </p:pic>
      <p:sp>
        <p:nvSpPr>
          <p:cNvPr id="8" name="Rectangle 3">
            <a:extLst>
              <a:ext uri="{FF2B5EF4-FFF2-40B4-BE49-F238E27FC236}">
                <a16:creationId xmlns:a16="http://schemas.microsoft.com/office/drawing/2014/main" id="{44518663-D00B-4A8E-91E2-A71AE2BEE1AD}"/>
              </a:ext>
            </a:extLst>
          </p:cNvPr>
          <p:cNvSpPr/>
          <p:nvPr/>
        </p:nvSpPr>
        <p:spPr>
          <a:xfrm>
            <a:off x="394448" y="4495801"/>
            <a:ext cx="11438964" cy="2357056"/>
          </a:xfrm>
          <a:prstGeom prst="rect">
            <a:avLst/>
          </a:prstGeom>
        </p:spPr>
        <p:txBody>
          <a:bodyPr wrap="square">
            <a:spAutoFit/>
          </a:bodyPr>
          <a:lstStyle/>
          <a:p>
            <a:pPr>
              <a:lnSpc>
                <a:spcPct val="107000"/>
              </a:lnSpc>
              <a:spcAft>
                <a:spcPts val="800"/>
              </a:spcAft>
              <a:tabLst>
                <a:tab pos="2354580" algn="l"/>
              </a:tabLst>
            </a:pPr>
            <a:r>
              <a:rPr lang="en-US" dirty="0">
                <a:latin typeface="Goudy Old Style" panose="02020502050305020303" pitchFamily="18" charset="0"/>
                <a:ea typeface="Calibri" panose="020F0502020204030204" pitchFamily="34" charset="0"/>
                <a:cs typeface="Times New Roman" panose="02020603050405020304" pitchFamily="18" charset="0"/>
              </a:rPr>
              <a:t>ArcRevue is a quarterly magazine we issue and send to our users for free. There has been no </a:t>
            </a:r>
            <a:r>
              <a:rPr lang="en-US" i="1" dirty="0">
                <a:latin typeface="Goudy Old Style" panose="02020502050305020303" pitchFamily="18" charset="0"/>
                <a:ea typeface="Calibri" panose="020F0502020204030204" pitchFamily="34" charset="0"/>
                <a:cs typeface="Times New Roman" panose="02020603050405020304" pitchFamily="18" charset="0"/>
              </a:rPr>
              <a:t>independent </a:t>
            </a:r>
            <a:r>
              <a:rPr lang="en-US" dirty="0">
                <a:latin typeface="Goudy Old Style" panose="02020502050305020303" pitchFamily="18" charset="0"/>
                <a:ea typeface="Calibri" panose="020F0502020204030204" pitchFamily="34" charset="0"/>
                <a:cs typeface="Times New Roman" panose="02020603050405020304" pitchFamily="18" charset="0"/>
              </a:rPr>
              <a:t>hardcopy GIS magazine in the Czech Republic for years, and there are none similar marketing magazines of the </a:t>
            </a:r>
            <a:r>
              <a:rPr lang="en-US" dirty="0" err="1">
                <a:latin typeface="Goudy Old Style" panose="02020502050305020303" pitchFamily="18" charset="0"/>
                <a:ea typeface="Calibri" panose="020F0502020204030204" pitchFamily="34" charset="0"/>
                <a:cs typeface="Times New Roman" panose="02020603050405020304" pitchFamily="18" charset="0"/>
              </a:rPr>
              <a:t>competito</a:t>
            </a:r>
            <a:r>
              <a:rPr lang="cs-CZ" dirty="0" err="1">
                <a:latin typeface="Goudy Old Style" panose="02020502050305020303" pitchFamily="18" charset="0"/>
                <a:ea typeface="Calibri" panose="020F0502020204030204" pitchFamily="34" charset="0"/>
                <a:cs typeface="Times New Roman" panose="02020603050405020304" pitchFamily="18" charset="0"/>
              </a:rPr>
              <a:t>rs</a:t>
            </a:r>
            <a:r>
              <a:rPr lang="en-US" dirty="0">
                <a:latin typeface="Goudy Old Style" panose="02020502050305020303" pitchFamily="18" charset="0"/>
                <a:ea typeface="Calibri" panose="020F0502020204030204" pitchFamily="34" charset="0"/>
                <a:cs typeface="Times New Roman" panose="02020603050405020304" pitchFamily="18" charset="0"/>
              </a:rPr>
              <a:t> too. </a:t>
            </a:r>
          </a:p>
          <a:p>
            <a:pPr>
              <a:lnSpc>
                <a:spcPct val="107000"/>
              </a:lnSpc>
              <a:spcAft>
                <a:spcPts val="800"/>
              </a:spcAft>
              <a:tabLst>
                <a:tab pos="2354580" algn="l"/>
              </a:tabLst>
            </a:pPr>
            <a:r>
              <a:rPr lang="en-US" dirty="0">
                <a:latin typeface="Goudy Old Style" panose="02020502050305020303" pitchFamily="18" charset="0"/>
                <a:ea typeface="Calibri" panose="020F0502020204030204" pitchFamily="34" charset="0"/>
                <a:cs typeface="Times New Roman" panose="02020603050405020304" pitchFamily="18" charset="0"/>
              </a:rPr>
              <a:t>We manage to keep ArcRevue popular among GIS users with a right mix of case studies, technical articles and </a:t>
            </a:r>
            <a:r>
              <a:rPr lang="en-US" dirty="0" err="1">
                <a:latin typeface="Goudy Old Style" panose="02020502050305020303" pitchFamily="18" charset="0"/>
                <a:ea typeface="Calibri" panose="020F0502020204030204" pitchFamily="34" charset="0"/>
                <a:cs typeface="Times New Roman" panose="02020603050405020304" pitchFamily="18" charset="0"/>
              </a:rPr>
              <a:t>tips&amp;tricks</a:t>
            </a:r>
            <a:r>
              <a:rPr lang="en-US" dirty="0">
                <a:latin typeface="Goudy Old Style" panose="02020502050305020303" pitchFamily="18" charset="0"/>
                <a:ea typeface="Calibri" panose="020F0502020204030204" pitchFamily="34" charset="0"/>
                <a:cs typeface="Times New Roman" panose="02020603050405020304" pitchFamily="18" charset="0"/>
              </a:rPr>
              <a:t>, positioning it as a magazine for Esri GIS users that helps them in their daily work. In the recent survey, up to 10 % of magazine‘s subscribers left us feedback, and this great number convinces us that readers truly care about ArcRevue. </a:t>
            </a:r>
          </a:p>
          <a:p>
            <a:pPr>
              <a:lnSpc>
                <a:spcPct val="107000"/>
              </a:lnSpc>
              <a:spcAft>
                <a:spcPts val="800"/>
              </a:spcAft>
              <a:tabLst>
                <a:tab pos="2354580" algn="l"/>
              </a:tabLst>
            </a:pPr>
            <a:r>
              <a:rPr lang="en-US" dirty="0">
                <a:latin typeface="Goudy Old Style" panose="02020502050305020303" pitchFamily="18" charset="0"/>
                <a:ea typeface="Calibri" panose="020F0502020204030204" pitchFamily="34" charset="0"/>
                <a:cs typeface="Times New Roman" panose="02020603050405020304" pitchFamily="18" charset="0"/>
              </a:rPr>
              <a:t>This makes our company strong presence — we are the only ones who issues GIS magazine not only among commercial companies, but also in the whole </a:t>
            </a:r>
            <a:r>
              <a:rPr lang="cs-CZ" dirty="0">
                <a:latin typeface="Goudy Old Style" panose="02020502050305020303" pitchFamily="18" charset="0"/>
                <a:ea typeface="Calibri" panose="020F0502020204030204" pitchFamily="34" charset="0"/>
                <a:cs typeface="Times New Roman" panose="02020603050405020304" pitchFamily="18" charset="0"/>
              </a:rPr>
              <a:t>Czech </a:t>
            </a:r>
            <a:r>
              <a:rPr lang="en-US" dirty="0">
                <a:latin typeface="Goudy Old Style" panose="02020502050305020303" pitchFamily="18" charset="0"/>
                <a:ea typeface="Calibri" panose="020F0502020204030204" pitchFamily="34" charset="0"/>
                <a:cs typeface="Times New Roman" panose="02020603050405020304" pitchFamily="18" charset="0"/>
              </a:rPr>
              <a:t>GIS community.  </a:t>
            </a:r>
          </a:p>
        </p:txBody>
      </p:sp>
    </p:spTree>
    <p:extLst>
      <p:ext uri="{BB962C8B-B14F-4D97-AF65-F5344CB8AC3E}">
        <p14:creationId xmlns:p14="http://schemas.microsoft.com/office/powerpoint/2010/main" val="2143757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626A243-A3CF-42D6-8752-5127AF907A14}"/>
              </a:ext>
            </a:extLst>
          </p:cNvPr>
          <p:cNvSpPr/>
          <p:nvPr/>
        </p:nvSpPr>
        <p:spPr>
          <a:xfrm>
            <a:off x="0" y="6015"/>
            <a:ext cx="2914650" cy="2362200"/>
          </a:xfrm>
          <a:prstGeom prst="rect">
            <a:avLst/>
          </a:prstGeom>
          <a:solidFill>
            <a:srgbClr val="00B0F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Image result for game of thrones transparent logo">
            <a:extLst>
              <a:ext uri="{FF2B5EF4-FFF2-40B4-BE49-F238E27FC236}">
                <a16:creationId xmlns:a16="http://schemas.microsoft.com/office/drawing/2014/main" id="{7AB8FD89-83D1-487F-90DA-1655A52A9D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764" r="5249"/>
          <a:stretch/>
        </p:blipFill>
        <p:spPr bwMode="auto">
          <a:xfrm>
            <a:off x="0" y="160339"/>
            <a:ext cx="2798784" cy="13827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6BD9BA2-38C9-444C-BFD8-60570647BE9D}"/>
              </a:ext>
            </a:extLst>
          </p:cNvPr>
          <p:cNvSpPr/>
          <p:nvPr/>
        </p:nvSpPr>
        <p:spPr>
          <a:xfrm>
            <a:off x="0" y="1304926"/>
            <a:ext cx="208767" cy="3143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41FC7A7-539E-4D97-8587-F415FE029C09}"/>
              </a:ext>
            </a:extLst>
          </p:cNvPr>
          <p:cNvSpPr txBox="1"/>
          <p:nvPr/>
        </p:nvSpPr>
        <p:spPr>
          <a:xfrm>
            <a:off x="104383" y="1352552"/>
            <a:ext cx="3068616" cy="1015663"/>
          </a:xfrm>
          <a:prstGeom prst="rect">
            <a:avLst/>
          </a:prstGeom>
          <a:noFill/>
        </p:spPr>
        <p:txBody>
          <a:bodyPr wrap="square" rtlCol="0">
            <a:spAutoFit/>
          </a:bodyPr>
          <a:lstStyle/>
          <a:p>
            <a:r>
              <a:rPr lang="en-US" sz="6000" dirty="0">
                <a:latin typeface="Goudy Old Style" panose="02020502050305020303" pitchFamily="18" charset="0"/>
              </a:rPr>
              <a:t>Number</a:t>
            </a:r>
          </a:p>
        </p:txBody>
      </p:sp>
      <p:sp>
        <p:nvSpPr>
          <p:cNvPr id="7" name="Rectangle 6">
            <a:extLst>
              <a:ext uri="{FF2B5EF4-FFF2-40B4-BE49-F238E27FC236}">
                <a16:creationId xmlns:a16="http://schemas.microsoft.com/office/drawing/2014/main" id="{7EAB6ED0-2FF3-4B5D-AB68-5701101596E7}"/>
              </a:ext>
            </a:extLst>
          </p:cNvPr>
          <p:cNvSpPr/>
          <p:nvPr/>
        </p:nvSpPr>
        <p:spPr>
          <a:xfrm>
            <a:off x="0" y="1304926"/>
            <a:ext cx="208767" cy="314326"/>
          </a:xfrm>
          <a:prstGeom prst="rect">
            <a:avLst/>
          </a:prstGeom>
          <a:solidFill>
            <a:srgbClr val="6BD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3">
            <a:extLst>
              <a:ext uri="{FF2B5EF4-FFF2-40B4-BE49-F238E27FC236}">
                <a16:creationId xmlns:a16="http://schemas.microsoft.com/office/drawing/2014/main" id="{E9702587-00C9-4C0D-B71E-40C386A3B817}"/>
              </a:ext>
            </a:extLst>
          </p:cNvPr>
          <p:cNvSpPr/>
          <p:nvPr/>
        </p:nvSpPr>
        <p:spPr>
          <a:xfrm>
            <a:off x="3746300" y="409742"/>
            <a:ext cx="4447441" cy="1282402"/>
          </a:xfrm>
          <a:prstGeom prst="rect">
            <a:avLst/>
          </a:prstGeom>
        </p:spPr>
        <p:txBody>
          <a:bodyPr wrap="square">
            <a:spAutoFit/>
          </a:bodyPr>
          <a:lstStyle/>
          <a:p>
            <a:pPr algn="ctr">
              <a:lnSpc>
                <a:spcPct val="80000"/>
              </a:lnSpc>
              <a:tabLst>
                <a:tab pos="2354580" algn="l"/>
              </a:tabLst>
            </a:pPr>
            <a:r>
              <a:rPr lang="en-US" sz="4800" b="1">
                <a:latin typeface="Goudy Old Style" panose="02020502050305020303" pitchFamily="18" charset="0"/>
                <a:ea typeface="Calibri" panose="020F0502020204030204" pitchFamily="34" charset="0"/>
                <a:cs typeface="Times New Roman" panose="02020603050405020304" pitchFamily="18" charset="0"/>
              </a:rPr>
              <a:t>968 </a:t>
            </a:r>
            <a:r>
              <a:rPr lang="en-US" sz="2800">
                <a:latin typeface="Goudy Old Style" panose="02020502050305020303" pitchFamily="18" charset="0"/>
                <a:ea typeface="Calibri" panose="020F0502020204030204" pitchFamily="34" charset="0"/>
                <a:cs typeface="Times New Roman" panose="02020603050405020304" pitchFamily="18" charset="0"/>
              </a:rPr>
              <a:t>attendees</a:t>
            </a:r>
          </a:p>
          <a:p>
            <a:pPr lvl="0" algn="ctr">
              <a:lnSpc>
                <a:spcPct val="80000"/>
              </a:lnSpc>
              <a:tabLst>
                <a:tab pos="2354580" algn="l"/>
              </a:tabLst>
            </a:pPr>
            <a:r>
              <a:rPr lang="en-US" sz="2800">
                <a:solidFill>
                  <a:schemeClr val="bg1">
                    <a:lumMod val="65000"/>
                  </a:schemeClr>
                </a:solidFill>
                <a:latin typeface="Goudy Old Style" panose="02020502050305020303" pitchFamily="18" charset="0"/>
                <a:ea typeface="Calibri" panose="020F0502020204030204" pitchFamily="34" charset="0"/>
                <a:cs typeface="Times New Roman" panose="02020603050405020304" pitchFamily="18" charset="0"/>
              </a:rPr>
              <a:t>of</a:t>
            </a:r>
            <a:r>
              <a:rPr lang="en-US" sz="4800" b="1">
                <a:solidFill>
                  <a:schemeClr val="bg1">
                    <a:lumMod val="65000"/>
                  </a:schemeClr>
                </a:solidFill>
                <a:latin typeface="Goudy Old Style" panose="02020502050305020303" pitchFamily="18" charset="0"/>
                <a:ea typeface="Calibri" panose="020F0502020204030204" pitchFamily="34" charset="0"/>
                <a:cs typeface="Times New Roman" panose="02020603050405020304" pitchFamily="18" charset="0"/>
              </a:rPr>
              <a:t> 989 </a:t>
            </a:r>
            <a:r>
              <a:rPr lang="en-US" sz="2800">
                <a:solidFill>
                  <a:schemeClr val="bg1">
                    <a:lumMod val="65000"/>
                  </a:schemeClr>
                </a:solidFill>
                <a:latin typeface="Goudy Old Style" panose="02020502050305020303" pitchFamily="18" charset="0"/>
                <a:ea typeface="Calibri" panose="020F0502020204030204" pitchFamily="34" charset="0"/>
                <a:cs typeface="Times New Roman" panose="02020603050405020304" pitchFamily="18" charset="0"/>
              </a:rPr>
              <a:t>registrations, that‘s</a:t>
            </a:r>
            <a:endParaRPr lang="en-US" sz="4800">
              <a:solidFill>
                <a:schemeClr val="bg1">
                  <a:lumMod val="65000"/>
                </a:schemeClr>
              </a:solidFill>
              <a:latin typeface="Goudy Old Style" panose="02020502050305020303" pitchFamily="18" charset="0"/>
              <a:ea typeface="Calibri" panose="020F0502020204030204" pitchFamily="34" charset="0"/>
              <a:cs typeface="Times New Roman" panose="02020603050405020304" pitchFamily="18" charset="0"/>
            </a:endParaRPr>
          </a:p>
        </p:txBody>
      </p:sp>
      <p:sp>
        <p:nvSpPr>
          <p:cNvPr id="11" name="Obdélník 10">
            <a:extLst>
              <a:ext uri="{FF2B5EF4-FFF2-40B4-BE49-F238E27FC236}">
                <a16:creationId xmlns:a16="http://schemas.microsoft.com/office/drawing/2014/main" id="{D211E12D-498C-44ED-A9FB-B84EE9A601C3}"/>
              </a:ext>
            </a:extLst>
          </p:cNvPr>
          <p:cNvSpPr/>
          <p:nvPr/>
        </p:nvSpPr>
        <p:spPr>
          <a:xfrm>
            <a:off x="3290047" y="2381820"/>
            <a:ext cx="6499411" cy="1290610"/>
          </a:xfrm>
          <a:prstGeom prst="rect">
            <a:avLst/>
          </a:prstGeom>
        </p:spPr>
        <p:txBody>
          <a:bodyPr wrap="square">
            <a:spAutoFit/>
          </a:bodyPr>
          <a:lstStyle/>
          <a:p>
            <a:pPr>
              <a:lnSpc>
                <a:spcPct val="80000"/>
              </a:lnSpc>
              <a:tabLst>
                <a:tab pos="2354580" algn="l"/>
              </a:tabLst>
            </a:pPr>
            <a:r>
              <a:rPr lang="cs-CZ" sz="9600" b="1" dirty="0">
                <a:latin typeface="Goudy Old Style" panose="02020502050305020303" pitchFamily="18" charset="0"/>
                <a:ea typeface="Calibri" panose="020F0502020204030204" pitchFamily="34" charset="0"/>
                <a:cs typeface="Times New Roman" panose="02020603050405020304" pitchFamily="18" charset="0"/>
              </a:rPr>
              <a:t>2,12</a:t>
            </a:r>
            <a:r>
              <a:rPr lang="cs-CZ" sz="7200" b="1" dirty="0">
                <a:latin typeface="Goudy Old Style" panose="02020502050305020303" pitchFamily="18" charset="0"/>
                <a:ea typeface="Calibri" panose="020F0502020204030204" pitchFamily="34" charset="0"/>
                <a:cs typeface="Times New Roman" panose="02020603050405020304" pitchFamily="18" charset="0"/>
              </a:rPr>
              <a:t> %</a:t>
            </a:r>
            <a:r>
              <a:rPr lang="cs-CZ" sz="5400" b="1" dirty="0">
                <a:latin typeface="Goudy Old Style" panose="02020502050305020303" pitchFamily="18" charset="0"/>
                <a:ea typeface="Calibri" panose="020F0502020204030204" pitchFamily="34" charset="0"/>
                <a:cs typeface="Times New Roman" panose="02020603050405020304" pitchFamily="18" charset="0"/>
              </a:rPr>
              <a:t> mortality</a:t>
            </a:r>
            <a:endParaRPr lang="cs-CZ" sz="4400" b="1" dirty="0">
              <a:latin typeface="Goudy Old Style" panose="02020502050305020303" pitchFamily="18" charset="0"/>
              <a:ea typeface="Calibri" panose="020F0502020204030204" pitchFamily="34" charset="0"/>
              <a:cs typeface="Times New Roman" panose="02020603050405020304" pitchFamily="18" charset="0"/>
            </a:endParaRPr>
          </a:p>
        </p:txBody>
      </p:sp>
      <p:sp>
        <p:nvSpPr>
          <p:cNvPr id="12" name="Rectangle 3">
            <a:extLst>
              <a:ext uri="{FF2B5EF4-FFF2-40B4-BE49-F238E27FC236}">
                <a16:creationId xmlns:a16="http://schemas.microsoft.com/office/drawing/2014/main" id="{628975E3-5C46-4A94-B043-C224DCED969E}"/>
              </a:ext>
            </a:extLst>
          </p:cNvPr>
          <p:cNvSpPr/>
          <p:nvPr/>
        </p:nvSpPr>
        <p:spPr>
          <a:xfrm>
            <a:off x="2798784" y="3792929"/>
            <a:ext cx="7172712" cy="492892"/>
          </a:xfrm>
          <a:prstGeom prst="rect">
            <a:avLst/>
          </a:prstGeom>
        </p:spPr>
        <p:txBody>
          <a:bodyPr wrap="square">
            <a:spAutoFit/>
          </a:bodyPr>
          <a:lstStyle/>
          <a:p>
            <a:pPr>
              <a:lnSpc>
                <a:spcPct val="80000"/>
              </a:lnSpc>
              <a:tabLst>
                <a:tab pos="2354580" algn="l"/>
              </a:tabLst>
            </a:pPr>
            <a:r>
              <a:rPr lang="en-US" sz="3200">
                <a:latin typeface="Goudy Old Style" panose="02020502050305020303" pitchFamily="18" charset="0"/>
                <a:ea typeface="Calibri" panose="020F0502020204030204" pitchFamily="34" charset="0"/>
                <a:cs typeface="Times New Roman" panose="02020603050405020304" pitchFamily="18" charset="0"/>
              </a:rPr>
              <a:t>of people attending our User Conference </a:t>
            </a:r>
          </a:p>
        </p:txBody>
      </p:sp>
      <p:sp>
        <p:nvSpPr>
          <p:cNvPr id="13" name="Rectangle 3">
            <a:extLst>
              <a:ext uri="{FF2B5EF4-FFF2-40B4-BE49-F238E27FC236}">
                <a16:creationId xmlns:a16="http://schemas.microsoft.com/office/drawing/2014/main" id="{6B3C2223-F834-4E47-933C-9ADF3C45DE59}"/>
              </a:ext>
            </a:extLst>
          </p:cNvPr>
          <p:cNvSpPr/>
          <p:nvPr/>
        </p:nvSpPr>
        <p:spPr>
          <a:xfrm>
            <a:off x="394448" y="4899212"/>
            <a:ext cx="11438964" cy="966418"/>
          </a:xfrm>
          <a:prstGeom prst="rect">
            <a:avLst/>
          </a:prstGeom>
        </p:spPr>
        <p:txBody>
          <a:bodyPr wrap="square">
            <a:spAutoFit/>
          </a:bodyPr>
          <a:lstStyle/>
          <a:p>
            <a:pPr>
              <a:lnSpc>
                <a:spcPct val="107000"/>
              </a:lnSpc>
              <a:spcAft>
                <a:spcPts val="800"/>
              </a:spcAft>
              <a:tabLst>
                <a:tab pos="2354580" algn="l"/>
              </a:tabLst>
            </a:pPr>
            <a:r>
              <a:rPr lang="en-US">
                <a:latin typeface="Goudy Old Style" panose="02020502050305020303" pitchFamily="18" charset="0"/>
                <a:ea typeface="Calibri" panose="020F0502020204030204" pitchFamily="34" charset="0"/>
                <a:cs typeface="Times New Roman" panose="02020603050405020304" pitchFamily="18" charset="0"/>
              </a:rPr>
              <a:t>We do really care about Czech User Conference. There is no event of comparable size in Czech Republic both in commercial and academic sphere. And people love it, return next year and the number of attendees is growing steadily, regardless on the economic situation overall.</a:t>
            </a:r>
          </a:p>
        </p:txBody>
      </p:sp>
    </p:spTree>
    <p:extLst>
      <p:ext uri="{BB962C8B-B14F-4D97-AF65-F5344CB8AC3E}">
        <p14:creationId xmlns:p14="http://schemas.microsoft.com/office/powerpoint/2010/main" val="3275863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B43B4E-9942-4EB4-A852-082E9BB46404}"/>
              </a:ext>
            </a:extLst>
          </p:cNvPr>
          <p:cNvSpPr/>
          <p:nvPr/>
        </p:nvSpPr>
        <p:spPr>
          <a:xfrm>
            <a:off x="0" y="0"/>
            <a:ext cx="2914650" cy="2362200"/>
          </a:xfrm>
          <a:prstGeom prst="rect">
            <a:avLst/>
          </a:prstGeom>
          <a:solidFill>
            <a:srgbClr val="00B0F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Image result for game of thrones transparent logo">
            <a:extLst>
              <a:ext uri="{FF2B5EF4-FFF2-40B4-BE49-F238E27FC236}">
                <a16:creationId xmlns:a16="http://schemas.microsoft.com/office/drawing/2014/main" id="{7AB8FD89-83D1-487F-90DA-1655A52A9D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764" r="5249"/>
          <a:stretch/>
        </p:blipFill>
        <p:spPr bwMode="auto">
          <a:xfrm>
            <a:off x="0" y="160339"/>
            <a:ext cx="2798784" cy="13827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6BD9BA2-38C9-444C-BFD8-60570647BE9D}"/>
              </a:ext>
            </a:extLst>
          </p:cNvPr>
          <p:cNvSpPr/>
          <p:nvPr/>
        </p:nvSpPr>
        <p:spPr>
          <a:xfrm>
            <a:off x="0" y="1304926"/>
            <a:ext cx="208767" cy="3143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41FC7A7-539E-4D97-8587-F415FE029C09}"/>
              </a:ext>
            </a:extLst>
          </p:cNvPr>
          <p:cNvSpPr txBox="1"/>
          <p:nvPr/>
        </p:nvSpPr>
        <p:spPr>
          <a:xfrm>
            <a:off x="855684" y="1228725"/>
            <a:ext cx="2657475" cy="1107996"/>
          </a:xfrm>
          <a:prstGeom prst="rect">
            <a:avLst/>
          </a:prstGeom>
          <a:noFill/>
        </p:spPr>
        <p:txBody>
          <a:bodyPr wrap="square" rtlCol="0">
            <a:spAutoFit/>
          </a:bodyPr>
          <a:lstStyle/>
          <a:p>
            <a:r>
              <a:rPr lang="en-US" sz="6600" dirty="0">
                <a:latin typeface="Goudy Old Style" panose="02020502050305020303" pitchFamily="18" charset="0"/>
              </a:rPr>
              <a:t>Story</a:t>
            </a:r>
          </a:p>
        </p:txBody>
      </p:sp>
      <p:sp>
        <p:nvSpPr>
          <p:cNvPr id="7" name="Rectangle 6">
            <a:extLst>
              <a:ext uri="{FF2B5EF4-FFF2-40B4-BE49-F238E27FC236}">
                <a16:creationId xmlns:a16="http://schemas.microsoft.com/office/drawing/2014/main" id="{CB3C03CA-A3A3-491C-93DE-61A12F4EBE75}"/>
              </a:ext>
            </a:extLst>
          </p:cNvPr>
          <p:cNvSpPr/>
          <p:nvPr/>
        </p:nvSpPr>
        <p:spPr>
          <a:xfrm>
            <a:off x="0" y="1304926"/>
            <a:ext cx="208767" cy="314326"/>
          </a:xfrm>
          <a:prstGeom prst="rect">
            <a:avLst/>
          </a:prstGeom>
          <a:solidFill>
            <a:srgbClr val="6BD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Skupina 12">
            <a:extLst>
              <a:ext uri="{FF2B5EF4-FFF2-40B4-BE49-F238E27FC236}">
                <a16:creationId xmlns:a16="http://schemas.microsoft.com/office/drawing/2014/main" id="{BE53A5A5-92A4-4A01-B4D6-17EA39C28182}"/>
              </a:ext>
            </a:extLst>
          </p:cNvPr>
          <p:cNvGrpSpPr/>
          <p:nvPr/>
        </p:nvGrpSpPr>
        <p:grpSpPr>
          <a:xfrm>
            <a:off x="6423276" y="325063"/>
            <a:ext cx="4750461" cy="2915320"/>
            <a:chOff x="6423276" y="325063"/>
            <a:chExt cx="4750461" cy="2915320"/>
          </a:xfrm>
          <a:effectLst>
            <a:outerShdw blurRad="50800" dist="38100" dir="5400000" algn="t" rotWithShape="0">
              <a:prstClr val="black">
                <a:alpha val="40000"/>
              </a:prstClr>
            </a:outerShdw>
          </a:effectLst>
        </p:grpSpPr>
        <p:pic>
          <p:nvPicPr>
            <p:cNvPr id="10" name="Obrázek 9">
              <a:extLst>
                <a:ext uri="{FF2B5EF4-FFF2-40B4-BE49-F238E27FC236}">
                  <a16:creationId xmlns:a16="http://schemas.microsoft.com/office/drawing/2014/main" id="{936F91AD-EECA-4E10-8907-5141C1779429}"/>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500"/>
                      </a14:imgEffect>
                    </a14:imgLayer>
                  </a14:imgProps>
                </a:ext>
                <a:ext uri="{28A0092B-C50C-407E-A947-70E740481C1C}">
                  <a14:useLocalDpi xmlns:a14="http://schemas.microsoft.com/office/drawing/2010/main" val="0"/>
                </a:ext>
              </a:extLst>
            </a:blip>
            <a:stretch>
              <a:fillRect/>
            </a:stretch>
          </p:blipFill>
          <p:spPr>
            <a:xfrm>
              <a:off x="8678843" y="460429"/>
              <a:ext cx="2494894" cy="2644588"/>
            </a:xfrm>
            <a:prstGeom prst="rect">
              <a:avLst/>
            </a:prstGeom>
          </p:spPr>
        </p:pic>
        <p:pic>
          <p:nvPicPr>
            <p:cNvPr id="12" name="Obrázek 11">
              <a:extLst>
                <a:ext uri="{FF2B5EF4-FFF2-40B4-BE49-F238E27FC236}">
                  <a16:creationId xmlns:a16="http://schemas.microsoft.com/office/drawing/2014/main" id="{768FB430-27C4-4BE6-AD93-121B2F32FA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3276" y="325063"/>
              <a:ext cx="2255567" cy="2915320"/>
            </a:xfrm>
            <a:prstGeom prst="rect">
              <a:avLst/>
            </a:prstGeom>
          </p:spPr>
        </p:pic>
      </p:grpSp>
      <p:sp>
        <p:nvSpPr>
          <p:cNvPr id="14" name="Rectangle 3">
            <a:extLst>
              <a:ext uri="{FF2B5EF4-FFF2-40B4-BE49-F238E27FC236}">
                <a16:creationId xmlns:a16="http://schemas.microsoft.com/office/drawing/2014/main" id="{41922336-670E-4F69-B275-E645D6FF95A2}"/>
              </a:ext>
            </a:extLst>
          </p:cNvPr>
          <p:cNvSpPr/>
          <p:nvPr/>
        </p:nvSpPr>
        <p:spPr>
          <a:xfrm>
            <a:off x="376518" y="4110923"/>
            <a:ext cx="11438964" cy="2550827"/>
          </a:xfrm>
          <a:prstGeom prst="rect">
            <a:avLst/>
          </a:prstGeom>
        </p:spPr>
        <p:txBody>
          <a:bodyPr wrap="square">
            <a:spAutoFit/>
          </a:bodyPr>
          <a:lstStyle/>
          <a:p>
            <a:pPr>
              <a:lnSpc>
                <a:spcPct val="107000"/>
              </a:lnSpc>
              <a:spcAft>
                <a:spcPts val="800"/>
              </a:spcAft>
              <a:tabLst>
                <a:tab pos="2354580" algn="l"/>
              </a:tabLst>
            </a:pPr>
            <a:r>
              <a:rPr lang="en-US" dirty="0">
                <a:latin typeface="Goudy Old Style" panose="02020502050305020303" pitchFamily="18" charset="0"/>
                <a:ea typeface="Calibri" panose="020F0502020204030204" pitchFamily="34" charset="0"/>
                <a:cs typeface="Times New Roman" panose="02020603050405020304" pitchFamily="18" charset="0"/>
              </a:rPr>
              <a:t>Our cooperation with one of the famous </a:t>
            </a:r>
            <a:r>
              <a:rPr lang="en-US" dirty="0" err="1">
                <a:latin typeface="Goudy Old Style" panose="02020502050305020303" pitchFamily="18" charset="0"/>
                <a:ea typeface="Calibri" panose="020F0502020204030204" pitchFamily="34" charset="0"/>
                <a:cs typeface="Times New Roman" panose="02020603050405020304" pitchFamily="18" charset="0"/>
              </a:rPr>
              <a:t>egyptologist</a:t>
            </a:r>
            <a:r>
              <a:rPr lang="en-US" dirty="0">
                <a:latin typeface="Goudy Old Style" panose="02020502050305020303" pitchFamily="18" charset="0"/>
                <a:ea typeface="Calibri" panose="020F0502020204030204" pitchFamily="34" charset="0"/>
                <a:cs typeface="Times New Roman" panose="02020603050405020304" pitchFamily="18" charset="0"/>
              </a:rPr>
              <a:t>, </a:t>
            </a:r>
            <a:r>
              <a:rPr lang="en-US" b="1" dirty="0">
                <a:latin typeface="Goudy Old Style" panose="02020502050305020303" pitchFamily="18" charset="0"/>
                <a:ea typeface="Calibri" panose="020F0502020204030204" pitchFamily="34" charset="0"/>
                <a:cs typeface="Times New Roman" panose="02020603050405020304" pitchFamily="18" charset="0"/>
              </a:rPr>
              <a:t>prof. Miroslav Bárta</a:t>
            </a:r>
            <a:r>
              <a:rPr lang="en-US" dirty="0">
                <a:latin typeface="Goudy Old Style" panose="02020502050305020303" pitchFamily="18" charset="0"/>
                <a:ea typeface="Calibri" panose="020F0502020204030204" pitchFamily="34" charset="0"/>
                <a:cs typeface="Times New Roman" panose="02020603050405020304" pitchFamily="18" charset="0"/>
              </a:rPr>
              <a:t>, lead to our work on the exhibition </a:t>
            </a:r>
            <a:r>
              <a:rPr lang="en-US" b="1" dirty="0">
                <a:latin typeface="Goudy Old Style" panose="02020502050305020303" pitchFamily="18" charset="0"/>
                <a:ea typeface="Calibri" panose="020F0502020204030204" pitchFamily="34" charset="0"/>
                <a:cs typeface="Times New Roman" panose="02020603050405020304" pitchFamily="18" charset="0"/>
              </a:rPr>
              <a:t>Water &amp; Civilization</a:t>
            </a:r>
            <a:r>
              <a:rPr lang="en-US" dirty="0">
                <a:latin typeface="Goudy Old Style" panose="02020502050305020303" pitchFamily="18" charset="0"/>
                <a:ea typeface="Calibri" panose="020F0502020204030204" pitchFamily="34" charset="0"/>
                <a:cs typeface="Times New Roman" panose="02020603050405020304" pitchFamily="18" charset="0"/>
              </a:rPr>
              <a:t>, </a:t>
            </a:r>
            <a:r>
              <a:rPr lang="cs-CZ" dirty="0" err="1">
                <a:latin typeface="Goudy Old Style" panose="02020502050305020303" pitchFamily="18" charset="0"/>
                <a:ea typeface="Calibri" panose="020F0502020204030204" pitchFamily="34" charset="0"/>
                <a:cs typeface="Times New Roman" panose="02020603050405020304" pitchFamily="18" charset="0"/>
              </a:rPr>
              <a:t>authored</a:t>
            </a:r>
            <a:r>
              <a:rPr lang="en-US" dirty="0">
                <a:latin typeface="Goudy Old Style" panose="02020502050305020303" pitchFamily="18" charset="0"/>
                <a:ea typeface="Calibri" panose="020F0502020204030204" pitchFamily="34" charset="0"/>
                <a:cs typeface="Times New Roman" panose="02020603050405020304" pitchFamily="18" charset="0"/>
              </a:rPr>
              <a:t> by Czech and foreign scientific institutions, Scripps Institution of Oceanography, Scripps Center for Marine Archaeology and University of California</a:t>
            </a:r>
            <a:r>
              <a:rPr lang="cs-CZ" dirty="0">
                <a:latin typeface="Goudy Old Style" panose="02020502050305020303" pitchFamily="18" charset="0"/>
                <a:ea typeface="Calibri" panose="020F0502020204030204" pitchFamily="34" charset="0"/>
                <a:cs typeface="Times New Roman" panose="02020603050405020304" pitchFamily="18" charset="0"/>
              </a:rPr>
              <a:t>,</a:t>
            </a:r>
            <a:r>
              <a:rPr lang="en-US" dirty="0">
                <a:latin typeface="Goudy Old Style" panose="02020502050305020303" pitchFamily="18" charset="0"/>
                <a:ea typeface="Calibri" panose="020F0502020204030204" pitchFamily="34" charset="0"/>
                <a:cs typeface="Times New Roman" panose="02020603050405020304" pitchFamily="18" charset="0"/>
              </a:rPr>
              <a:t> San Diego. The exhibition is now touring various Czech cities, USA and Israel.</a:t>
            </a:r>
          </a:p>
          <a:p>
            <a:pPr>
              <a:lnSpc>
                <a:spcPct val="107000"/>
              </a:lnSpc>
              <a:spcAft>
                <a:spcPts val="800"/>
              </a:spcAft>
              <a:tabLst>
                <a:tab pos="2354580" algn="l"/>
              </a:tabLst>
            </a:pPr>
            <a:r>
              <a:rPr lang="en-US" dirty="0">
                <a:latin typeface="Goudy Old Style" panose="02020502050305020303" pitchFamily="18" charset="0"/>
                <a:ea typeface="Calibri" panose="020F0502020204030204" pitchFamily="34" charset="0"/>
                <a:cs typeface="Times New Roman" panose="02020603050405020304" pitchFamily="18" charset="0"/>
              </a:rPr>
              <a:t>We at ARCDATA PRAHA designed maps that accompany the exhibition. We believe that the exhibition is unique in the number of discussed themes which help the public to understand the changes our environment is undergoing and to help them to raise awareness of sustainable life. The vernissage of the exhibition was visited by Czech prime minister and a number of ministers.</a:t>
            </a:r>
          </a:p>
        </p:txBody>
      </p:sp>
      <p:pic>
        <p:nvPicPr>
          <p:cNvPr id="16" name="Obrázek 15">
            <a:extLst>
              <a:ext uri="{FF2B5EF4-FFF2-40B4-BE49-F238E27FC236}">
                <a16:creationId xmlns:a16="http://schemas.microsoft.com/office/drawing/2014/main" id="{B4380149-649D-4613-B51E-B8FDF2C36B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9627" y="2488292"/>
            <a:ext cx="2578608" cy="1454335"/>
          </a:xfrm>
          <a:prstGeom prst="rect">
            <a:avLst/>
          </a:prstGeom>
        </p:spPr>
      </p:pic>
      <p:pic>
        <p:nvPicPr>
          <p:cNvPr id="8" name="Obrázek 7">
            <a:extLst>
              <a:ext uri="{FF2B5EF4-FFF2-40B4-BE49-F238E27FC236}">
                <a16:creationId xmlns:a16="http://schemas.microsoft.com/office/drawing/2014/main" id="{0F1F6277-7840-4C24-9A7F-D879AD1F43D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98586" y="189337"/>
            <a:ext cx="3264902" cy="3260821"/>
          </a:xfrm>
          <a:prstGeom prst="rect">
            <a:avLst/>
          </a:prstGeom>
          <a:effectLst>
            <a:outerShdw blurRad="38100" sx="101000" sy="101000" algn="ctr" rotWithShape="0">
              <a:prstClr val="black">
                <a:alpha val="18000"/>
              </a:prstClr>
            </a:outerShdw>
          </a:effectLst>
        </p:spPr>
      </p:pic>
    </p:spTree>
    <p:extLst>
      <p:ext uri="{BB962C8B-B14F-4D97-AF65-F5344CB8AC3E}">
        <p14:creationId xmlns:p14="http://schemas.microsoft.com/office/powerpoint/2010/main" val="3283736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517ED24E-CC83-4FCF-A2A2-2B6A46EF73E1}"/>
              </a:ext>
            </a:extLst>
          </p:cNvPr>
          <p:cNvPicPr>
            <a:picLocks noChangeAspect="1"/>
          </p:cNvPicPr>
          <p:nvPr/>
        </p:nvPicPr>
        <p:blipFill>
          <a:blip r:embed="rId2"/>
          <a:stretch>
            <a:fillRect/>
          </a:stretch>
        </p:blipFill>
        <p:spPr>
          <a:xfrm>
            <a:off x="7691922" y="224805"/>
            <a:ext cx="4358769" cy="3765176"/>
          </a:xfrm>
          <a:prstGeom prst="rect">
            <a:avLst/>
          </a:prstGeom>
        </p:spPr>
      </p:pic>
      <p:sp>
        <p:nvSpPr>
          <p:cNvPr id="6" name="Rectangle 5">
            <a:extLst>
              <a:ext uri="{FF2B5EF4-FFF2-40B4-BE49-F238E27FC236}">
                <a16:creationId xmlns:a16="http://schemas.microsoft.com/office/drawing/2014/main" id="{AA69CFCF-ADCB-44F2-8AF9-051693758B8E}"/>
              </a:ext>
            </a:extLst>
          </p:cNvPr>
          <p:cNvSpPr/>
          <p:nvPr/>
        </p:nvSpPr>
        <p:spPr>
          <a:xfrm>
            <a:off x="0" y="0"/>
            <a:ext cx="2914650" cy="2362200"/>
          </a:xfrm>
          <a:prstGeom prst="rect">
            <a:avLst/>
          </a:prstGeom>
          <a:solidFill>
            <a:srgbClr val="00B0F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Image result for game of thrones transparent logo">
            <a:extLst>
              <a:ext uri="{FF2B5EF4-FFF2-40B4-BE49-F238E27FC236}">
                <a16:creationId xmlns:a16="http://schemas.microsoft.com/office/drawing/2014/main" id="{7AB8FD89-83D1-487F-90DA-1655A52A9D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764" r="5249"/>
          <a:stretch/>
        </p:blipFill>
        <p:spPr bwMode="auto">
          <a:xfrm>
            <a:off x="0" y="160339"/>
            <a:ext cx="2798784" cy="13827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6BD9BA2-38C9-444C-BFD8-60570647BE9D}"/>
              </a:ext>
            </a:extLst>
          </p:cNvPr>
          <p:cNvSpPr/>
          <p:nvPr/>
        </p:nvSpPr>
        <p:spPr>
          <a:xfrm>
            <a:off x="0" y="1304926"/>
            <a:ext cx="208767" cy="3143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41FC7A7-539E-4D97-8587-F415FE029C09}"/>
              </a:ext>
            </a:extLst>
          </p:cNvPr>
          <p:cNvSpPr txBox="1"/>
          <p:nvPr/>
        </p:nvSpPr>
        <p:spPr>
          <a:xfrm>
            <a:off x="141309" y="1295400"/>
            <a:ext cx="2657475" cy="1015663"/>
          </a:xfrm>
          <a:prstGeom prst="rect">
            <a:avLst/>
          </a:prstGeom>
          <a:noFill/>
        </p:spPr>
        <p:txBody>
          <a:bodyPr wrap="square" rtlCol="0">
            <a:spAutoFit/>
          </a:bodyPr>
          <a:lstStyle/>
          <a:p>
            <a:r>
              <a:rPr lang="en-US" sz="6000" dirty="0">
                <a:latin typeface="Goudy Old Style" panose="02020502050305020303" pitchFamily="18" charset="0"/>
              </a:rPr>
              <a:t>Hashtag</a:t>
            </a:r>
          </a:p>
        </p:txBody>
      </p:sp>
      <p:sp>
        <p:nvSpPr>
          <p:cNvPr id="7" name="Rectangle 6">
            <a:extLst>
              <a:ext uri="{FF2B5EF4-FFF2-40B4-BE49-F238E27FC236}">
                <a16:creationId xmlns:a16="http://schemas.microsoft.com/office/drawing/2014/main" id="{7A739028-2089-4A1F-8E4E-0A0E4106A3EA}"/>
              </a:ext>
            </a:extLst>
          </p:cNvPr>
          <p:cNvSpPr/>
          <p:nvPr/>
        </p:nvSpPr>
        <p:spPr>
          <a:xfrm>
            <a:off x="0" y="1304926"/>
            <a:ext cx="208767" cy="314326"/>
          </a:xfrm>
          <a:prstGeom prst="rect">
            <a:avLst/>
          </a:prstGeom>
          <a:solidFill>
            <a:srgbClr val="6BD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bdélník 7">
            <a:extLst>
              <a:ext uri="{FF2B5EF4-FFF2-40B4-BE49-F238E27FC236}">
                <a16:creationId xmlns:a16="http://schemas.microsoft.com/office/drawing/2014/main" id="{AEA3441D-66D7-4C83-854B-F0D93731B736}"/>
              </a:ext>
            </a:extLst>
          </p:cNvPr>
          <p:cNvSpPr/>
          <p:nvPr/>
        </p:nvSpPr>
        <p:spPr>
          <a:xfrm>
            <a:off x="4536141" y="1462088"/>
            <a:ext cx="4383741" cy="1290610"/>
          </a:xfrm>
          <a:prstGeom prst="rect">
            <a:avLst/>
          </a:prstGeom>
        </p:spPr>
        <p:txBody>
          <a:bodyPr wrap="square">
            <a:spAutoFit/>
          </a:bodyPr>
          <a:lstStyle/>
          <a:p>
            <a:pPr>
              <a:lnSpc>
                <a:spcPct val="80000"/>
              </a:lnSpc>
              <a:tabLst>
                <a:tab pos="2354580" algn="l"/>
              </a:tabLst>
            </a:pPr>
            <a:r>
              <a:rPr lang="cs-CZ" sz="9600" b="1" dirty="0">
                <a:latin typeface="Goudy Old Style" panose="02020502050305020303" pitchFamily="18" charset="0"/>
                <a:ea typeface="Calibri" panose="020F0502020204030204" pitchFamily="34" charset="0"/>
                <a:cs typeface="Times New Roman" panose="02020603050405020304" pitchFamily="18" charset="0"/>
              </a:rPr>
              <a:t>#</a:t>
            </a:r>
            <a:r>
              <a:rPr lang="cs-CZ" sz="9600" b="1" dirty="0" err="1">
                <a:latin typeface="Goudy Old Style" panose="02020502050305020303" pitchFamily="18" charset="0"/>
                <a:ea typeface="Calibri" panose="020F0502020204030204" pitchFamily="34" charset="0"/>
                <a:cs typeface="Times New Roman" panose="02020603050405020304" pitchFamily="18" charset="0"/>
              </a:rPr>
              <a:t>EsriCZ</a:t>
            </a:r>
            <a:endParaRPr lang="cs-CZ" sz="4400" b="1" dirty="0">
              <a:latin typeface="Goudy Old Style" panose="02020502050305020303" pitchFamily="18" charset="0"/>
              <a:ea typeface="Calibri" panose="020F0502020204030204" pitchFamily="34" charset="0"/>
              <a:cs typeface="Times New Roman" panose="02020603050405020304" pitchFamily="18" charset="0"/>
            </a:endParaRPr>
          </a:p>
        </p:txBody>
      </p:sp>
      <p:sp>
        <p:nvSpPr>
          <p:cNvPr id="9" name="Rectangle 3">
            <a:extLst>
              <a:ext uri="{FF2B5EF4-FFF2-40B4-BE49-F238E27FC236}">
                <a16:creationId xmlns:a16="http://schemas.microsoft.com/office/drawing/2014/main" id="{ED0D9110-5D25-4DE2-9113-5EE8BB563DFF}"/>
              </a:ext>
            </a:extLst>
          </p:cNvPr>
          <p:cNvSpPr/>
          <p:nvPr/>
        </p:nvSpPr>
        <p:spPr>
          <a:xfrm>
            <a:off x="394448" y="4429622"/>
            <a:ext cx="7368987" cy="1559017"/>
          </a:xfrm>
          <a:prstGeom prst="rect">
            <a:avLst/>
          </a:prstGeom>
        </p:spPr>
        <p:txBody>
          <a:bodyPr wrap="square">
            <a:spAutoFit/>
          </a:bodyPr>
          <a:lstStyle/>
          <a:p>
            <a:pPr>
              <a:lnSpc>
                <a:spcPct val="107000"/>
              </a:lnSpc>
              <a:spcAft>
                <a:spcPts val="800"/>
              </a:spcAft>
              <a:tabLst>
                <a:tab pos="2354580" algn="l"/>
              </a:tabLst>
            </a:pPr>
            <a:r>
              <a:rPr lang="en-US" dirty="0">
                <a:latin typeface="Goudy Old Style" panose="02020502050305020303" pitchFamily="18" charset="0"/>
                <a:ea typeface="Calibri" panose="020F0502020204030204" pitchFamily="34" charset="0"/>
                <a:cs typeface="Times New Roman" panose="02020603050405020304" pitchFamily="18" charset="0"/>
              </a:rPr>
              <a:t>This hashtag marks tweets about Czech User Conference, but in our minds also represents ongoing partnership with GISportal.cz, the most popular GIS news website in Czech Republic. </a:t>
            </a:r>
            <a:r>
              <a:rPr lang="cs-CZ" i="1" dirty="0">
                <a:latin typeface="Goudy Old Style" panose="02020502050305020303" pitchFamily="18" charset="0"/>
                <a:ea typeface="Calibri" panose="020F0502020204030204" pitchFamily="34" charset="0"/>
                <a:cs typeface="Times New Roman" panose="02020603050405020304" pitchFamily="18" charset="0"/>
              </a:rPr>
              <a:t>ArcGIS</a:t>
            </a:r>
            <a:r>
              <a:rPr lang="en-US" dirty="0">
                <a:latin typeface="Goudy Old Style" panose="02020502050305020303" pitchFamily="18" charset="0"/>
                <a:ea typeface="Calibri" panose="020F0502020204030204" pitchFamily="34" charset="0"/>
                <a:cs typeface="Times New Roman" panose="02020603050405020304" pitchFamily="18" charset="0"/>
              </a:rPr>
              <a:t> and </a:t>
            </a:r>
            <a:r>
              <a:rPr lang="en-US" i="1" dirty="0">
                <a:latin typeface="Goudy Old Style" panose="02020502050305020303" pitchFamily="18" charset="0"/>
                <a:ea typeface="Calibri" panose="020F0502020204030204" pitchFamily="34" charset="0"/>
                <a:cs typeface="Times New Roman" panose="02020603050405020304" pitchFamily="18" charset="0"/>
              </a:rPr>
              <a:t>ARCDATA PRAHA</a:t>
            </a:r>
            <a:r>
              <a:rPr lang="en-US" dirty="0">
                <a:latin typeface="Goudy Old Style" panose="02020502050305020303" pitchFamily="18" charset="0"/>
                <a:ea typeface="Calibri" panose="020F0502020204030204" pitchFamily="34" charset="0"/>
                <a:cs typeface="Times New Roman" panose="02020603050405020304" pitchFamily="18" charset="0"/>
              </a:rPr>
              <a:t> are one of most frequent keywords in their articles and the hashtag </a:t>
            </a:r>
            <a:r>
              <a:rPr lang="en-US" b="1" dirty="0">
                <a:latin typeface="Goudy Old Style" panose="02020502050305020303" pitchFamily="18" charset="0"/>
                <a:ea typeface="Calibri" panose="020F0502020204030204" pitchFamily="34" charset="0"/>
                <a:cs typeface="Times New Roman" panose="02020603050405020304" pitchFamily="18" charset="0"/>
              </a:rPr>
              <a:t>#</a:t>
            </a:r>
            <a:r>
              <a:rPr lang="en-US" b="1" dirty="0" err="1">
                <a:latin typeface="Goudy Old Style" panose="02020502050305020303" pitchFamily="18" charset="0"/>
                <a:ea typeface="Calibri" panose="020F0502020204030204" pitchFamily="34" charset="0"/>
                <a:cs typeface="Times New Roman" panose="02020603050405020304" pitchFamily="18" charset="0"/>
              </a:rPr>
              <a:t>EsriCZ</a:t>
            </a:r>
            <a:r>
              <a:rPr lang="en-US" dirty="0">
                <a:latin typeface="Goudy Old Style" panose="02020502050305020303" pitchFamily="18" charset="0"/>
                <a:ea typeface="Calibri" panose="020F0502020204030204" pitchFamily="34" charset="0"/>
                <a:cs typeface="Times New Roman" panose="02020603050405020304" pitchFamily="18" charset="0"/>
              </a:rPr>
              <a:t> is used in their live </a:t>
            </a:r>
            <a:r>
              <a:rPr lang="cs-CZ" dirty="0">
                <a:latin typeface="Goudy Old Style" panose="02020502050305020303" pitchFamily="18" charset="0"/>
                <a:ea typeface="Calibri" panose="020F0502020204030204" pitchFamily="34" charset="0"/>
                <a:cs typeface="Times New Roman" panose="02020603050405020304" pitchFamily="18" charset="0"/>
              </a:rPr>
              <a:t>T</a:t>
            </a:r>
            <a:r>
              <a:rPr lang="en-US" dirty="0" err="1">
                <a:latin typeface="Goudy Old Style" panose="02020502050305020303" pitchFamily="18" charset="0"/>
                <a:ea typeface="Calibri" panose="020F0502020204030204" pitchFamily="34" charset="0"/>
                <a:cs typeface="Times New Roman" panose="02020603050405020304" pitchFamily="18" charset="0"/>
              </a:rPr>
              <a:t>witter</a:t>
            </a:r>
            <a:r>
              <a:rPr lang="en-US" dirty="0">
                <a:latin typeface="Goudy Old Style" panose="02020502050305020303" pitchFamily="18" charset="0"/>
                <a:ea typeface="Calibri" panose="020F0502020204030204" pitchFamily="34" charset="0"/>
                <a:cs typeface="Times New Roman" panose="02020603050405020304" pitchFamily="18" charset="0"/>
              </a:rPr>
              <a:t> news from Czech UC.</a:t>
            </a:r>
            <a:r>
              <a:rPr lang="cs-CZ" dirty="0">
                <a:latin typeface="Goudy Old Style" panose="02020502050305020303" pitchFamily="18" charset="0"/>
                <a:ea typeface="Calibri" panose="020F0502020204030204" pitchFamily="34" charset="0"/>
                <a:cs typeface="Times New Roman" panose="02020603050405020304" pitchFamily="18" charset="0"/>
              </a:rPr>
              <a:t> </a:t>
            </a:r>
            <a:endParaRPr lang="cs-CZ" sz="800" b="1" dirty="0">
              <a:latin typeface="Goudy Old Style" panose="02020502050305020303" pitchFamily="18" charset="0"/>
              <a:ea typeface="Calibri" panose="020F0502020204030204" pitchFamily="34" charset="0"/>
              <a:cs typeface="Times New Roman" panose="02020603050405020304" pitchFamily="18" charset="0"/>
            </a:endParaRPr>
          </a:p>
        </p:txBody>
      </p:sp>
      <p:pic>
        <p:nvPicPr>
          <p:cNvPr id="11" name="Obrázek 10">
            <a:extLst>
              <a:ext uri="{FF2B5EF4-FFF2-40B4-BE49-F238E27FC236}">
                <a16:creationId xmlns:a16="http://schemas.microsoft.com/office/drawing/2014/main" id="{681E85D8-5797-4245-8FD1-ADC9F1E7C127}"/>
              </a:ext>
            </a:extLst>
          </p:cNvPr>
          <p:cNvPicPr>
            <a:picLocks noChangeAspect="1"/>
          </p:cNvPicPr>
          <p:nvPr/>
        </p:nvPicPr>
        <p:blipFill rotWithShape="1">
          <a:blip r:embed="rId4"/>
          <a:srcRect l="7208" r="13063"/>
          <a:stretch/>
        </p:blipFill>
        <p:spPr>
          <a:xfrm>
            <a:off x="9063318" y="4231342"/>
            <a:ext cx="1586753" cy="2142558"/>
          </a:xfrm>
          <a:prstGeom prst="rect">
            <a:avLst/>
          </a:prstGeom>
        </p:spPr>
      </p:pic>
    </p:spTree>
    <p:extLst>
      <p:ext uri="{BB962C8B-B14F-4D97-AF65-F5344CB8AC3E}">
        <p14:creationId xmlns:p14="http://schemas.microsoft.com/office/powerpoint/2010/main" val="1224341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DEF908-DC44-4C46-9101-466D74CF1FF2}"/>
              </a:ext>
            </a:extLst>
          </p:cNvPr>
          <p:cNvSpPr/>
          <p:nvPr/>
        </p:nvSpPr>
        <p:spPr>
          <a:xfrm>
            <a:off x="0" y="0"/>
            <a:ext cx="2914650" cy="2362200"/>
          </a:xfrm>
          <a:prstGeom prst="rect">
            <a:avLst/>
          </a:prstGeom>
          <a:solidFill>
            <a:srgbClr val="00B0F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Image result for game of thrones transparent logo">
            <a:extLst>
              <a:ext uri="{FF2B5EF4-FFF2-40B4-BE49-F238E27FC236}">
                <a16:creationId xmlns:a16="http://schemas.microsoft.com/office/drawing/2014/main" id="{7AB8FD89-83D1-487F-90DA-1655A52A9D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764" r="5249"/>
          <a:stretch/>
        </p:blipFill>
        <p:spPr bwMode="auto">
          <a:xfrm>
            <a:off x="0" y="160339"/>
            <a:ext cx="2798784" cy="13827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6BD9BA2-38C9-444C-BFD8-60570647BE9D}"/>
              </a:ext>
            </a:extLst>
          </p:cNvPr>
          <p:cNvSpPr/>
          <p:nvPr/>
        </p:nvSpPr>
        <p:spPr>
          <a:xfrm>
            <a:off x="0" y="1304926"/>
            <a:ext cx="208767" cy="3143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41FC7A7-539E-4D97-8587-F415FE029C09}"/>
              </a:ext>
            </a:extLst>
          </p:cNvPr>
          <p:cNvSpPr txBox="1"/>
          <p:nvPr/>
        </p:nvSpPr>
        <p:spPr>
          <a:xfrm>
            <a:off x="1112859" y="1343027"/>
            <a:ext cx="2657475" cy="1107996"/>
          </a:xfrm>
          <a:prstGeom prst="rect">
            <a:avLst/>
          </a:prstGeom>
          <a:noFill/>
        </p:spPr>
        <p:txBody>
          <a:bodyPr wrap="square" rtlCol="0">
            <a:spAutoFit/>
          </a:bodyPr>
          <a:lstStyle/>
          <a:p>
            <a:r>
              <a:rPr lang="en-US" sz="6600" dirty="0">
                <a:latin typeface="Goudy Old Style" panose="02020502050305020303" pitchFamily="18" charset="0"/>
              </a:rPr>
              <a:t>Map</a:t>
            </a:r>
          </a:p>
        </p:txBody>
      </p:sp>
      <p:sp>
        <p:nvSpPr>
          <p:cNvPr id="7" name="Rectangle 6">
            <a:extLst>
              <a:ext uri="{FF2B5EF4-FFF2-40B4-BE49-F238E27FC236}">
                <a16:creationId xmlns:a16="http://schemas.microsoft.com/office/drawing/2014/main" id="{9375126B-7E9E-4A71-9F34-056796256B46}"/>
              </a:ext>
            </a:extLst>
          </p:cNvPr>
          <p:cNvSpPr/>
          <p:nvPr/>
        </p:nvSpPr>
        <p:spPr>
          <a:xfrm>
            <a:off x="0" y="1304926"/>
            <a:ext cx="208767" cy="314326"/>
          </a:xfrm>
          <a:prstGeom prst="rect">
            <a:avLst/>
          </a:prstGeom>
          <a:solidFill>
            <a:srgbClr val="6BD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brázek 1">
            <a:extLst>
              <a:ext uri="{FF2B5EF4-FFF2-40B4-BE49-F238E27FC236}">
                <a16:creationId xmlns:a16="http://schemas.microsoft.com/office/drawing/2014/main" id="{F0EA07A8-B62E-4F8D-8FD9-F7633945670E}"/>
              </a:ext>
            </a:extLst>
          </p:cNvPr>
          <p:cNvPicPr>
            <a:picLocks noChangeAspect="1"/>
          </p:cNvPicPr>
          <p:nvPr/>
        </p:nvPicPr>
        <p:blipFill>
          <a:blip r:embed="rId4"/>
          <a:stretch>
            <a:fillRect/>
          </a:stretch>
        </p:blipFill>
        <p:spPr>
          <a:xfrm>
            <a:off x="5873312" y="266929"/>
            <a:ext cx="6058711" cy="6324141"/>
          </a:xfrm>
          <a:prstGeom prst="rect">
            <a:avLst/>
          </a:prstGeom>
        </p:spPr>
      </p:pic>
      <p:sp>
        <p:nvSpPr>
          <p:cNvPr id="8" name="Rectangle 3">
            <a:extLst>
              <a:ext uri="{FF2B5EF4-FFF2-40B4-BE49-F238E27FC236}">
                <a16:creationId xmlns:a16="http://schemas.microsoft.com/office/drawing/2014/main" id="{D7F87D56-FD79-455E-A178-745FA0FA7BD9}"/>
              </a:ext>
            </a:extLst>
          </p:cNvPr>
          <p:cNvSpPr/>
          <p:nvPr/>
        </p:nvSpPr>
        <p:spPr>
          <a:xfrm>
            <a:off x="394449" y="2635624"/>
            <a:ext cx="5199528" cy="2550827"/>
          </a:xfrm>
          <a:prstGeom prst="rect">
            <a:avLst/>
          </a:prstGeom>
        </p:spPr>
        <p:txBody>
          <a:bodyPr wrap="square">
            <a:spAutoFit/>
          </a:bodyPr>
          <a:lstStyle/>
          <a:p>
            <a:pPr>
              <a:lnSpc>
                <a:spcPct val="107000"/>
              </a:lnSpc>
              <a:spcAft>
                <a:spcPts val="800"/>
              </a:spcAft>
              <a:tabLst>
                <a:tab pos="2354580" algn="l"/>
              </a:tabLst>
            </a:pPr>
            <a:r>
              <a:rPr lang="en-US" dirty="0">
                <a:latin typeface="Goudy Old Style" panose="02020502050305020303" pitchFamily="18" charset="0"/>
                <a:ea typeface="Calibri" panose="020F0502020204030204" pitchFamily="34" charset="0"/>
                <a:cs typeface="Times New Roman" panose="02020603050405020304" pitchFamily="18" charset="0"/>
              </a:rPr>
              <a:t>We created this Story Map in cooperation with leading Czech political scientists. It analyses Czech presidential elections 2018, concerning spatial sociodemographic analyses, hotspots etc., but in a way that is easily understandable for common reader. </a:t>
            </a:r>
          </a:p>
          <a:p>
            <a:pPr>
              <a:lnSpc>
                <a:spcPct val="107000"/>
              </a:lnSpc>
              <a:spcAft>
                <a:spcPts val="800"/>
              </a:spcAft>
              <a:tabLst>
                <a:tab pos="2354580" algn="l"/>
              </a:tabLst>
            </a:pPr>
            <a:r>
              <a:rPr lang="en-US" dirty="0">
                <a:latin typeface="Goudy Old Style" panose="02020502050305020303" pitchFamily="18" charset="0"/>
                <a:ea typeface="Calibri" panose="020F0502020204030204" pitchFamily="34" charset="0"/>
                <a:cs typeface="Times New Roman" panose="02020603050405020304" pitchFamily="18" charset="0"/>
              </a:rPr>
              <a:t>The map was popular and we lea</a:t>
            </a:r>
            <a:r>
              <a:rPr lang="cs-CZ" dirty="0">
                <a:latin typeface="Goudy Old Style" panose="02020502050305020303" pitchFamily="18" charset="0"/>
                <a:ea typeface="Calibri" panose="020F0502020204030204" pitchFamily="34" charset="0"/>
                <a:cs typeface="Times New Roman" panose="02020603050405020304" pitchFamily="18" charset="0"/>
              </a:rPr>
              <a:t>r</a:t>
            </a:r>
            <a:r>
              <a:rPr lang="en-US" dirty="0" err="1">
                <a:latin typeface="Goudy Old Style" panose="02020502050305020303" pitchFamily="18" charset="0"/>
                <a:ea typeface="Calibri" panose="020F0502020204030204" pitchFamily="34" charset="0"/>
                <a:cs typeface="Times New Roman" panose="02020603050405020304" pitchFamily="18" charset="0"/>
              </a:rPr>
              <a:t>ned</a:t>
            </a:r>
            <a:r>
              <a:rPr lang="en-US" dirty="0">
                <a:latin typeface="Goudy Old Style" panose="02020502050305020303" pitchFamily="18" charset="0"/>
                <a:ea typeface="Calibri" panose="020F0502020204030204" pitchFamily="34" charset="0"/>
                <a:cs typeface="Times New Roman" panose="02020603050405020304" pitchFamily="18" charset="0"/>
              </a:rPr>
              <a:t> a lot – not only in creating complex </a:t>
            </a:r>
            <a:r>
              <a:rPr lang="en-US" dirty="0" err="1">
                <a:latin typeface="Goudy Old Style" panose="02020502050305020303" pitchFamily="18" charset="0"/>
                <a:ea typeface="Calibri" panose="020F0502020204030204" pitchFamily="34" charset="0"/>
                <a:cs typeface="Times New Roman" panose="02020603050405020304" pitchFamily="18" charset="0"/>
              </a:rPr>
              <a:t>storymaps</a:t>
            </a:r>
            <a:r>
              <a:rPr lang="en-US" dirty="0">
                <a:latin typeface="Goudy Old Style" panose="02020502050305020303" pitchFamily="18" charset="0"/>
                <a:ea typeface="Calibri" panose="020F0502020204030204" pitchFamily="34" charset="0"/>
                <a:cs typeface="Times New Roman" panose="02020603050405020304" pitchFamily="18" charset="0"/>
              </a:rPr>
              <a:t>, but also in communication with mainstream media.</a:t>
            </a:r>
          </a:p>
        </p:txBody>
      </p:sp>
      <p:sp>
        <p:nvSpPr>
          <p:cNvPr id="9" name="Rectangle 3">
            <a:extLst>
              <a:ext uri="{FF2B5EF4-FFF2-40B4-BE49-F238E27FC236}">
                <a16:creationId xmlns:a16="http://schemas.microsoft.com/office/drawing/2014/main" id="{86E0E125-6AC3-4288-80ED-D0EB2724FB5B}"/>
              </a:ext>
            </a:extLst>
          </p:cNvPr>
          <p:cNvSpPr/>
          <p:nvPr/>
        </p:nvSpPr>
        <p:spPr>
          <a:xfrm>
            <a:off x="394449" y="5826981"/>
            <a:ext cx="5199528" cy="669927"/>
          </a:xfrm>
          <a:prstGeom prst="rect">
            <a:avLst/>
          </a:prstGeom>
        </p:spPr>
        <p:txBody>
          <a:bodyPr wrap="square">
            <a:spAutoFit/>
          </a:bodyPr>
          <a:lstStyle/>
          <a:p>
            <a:pPr>
              <a:lnSpc>
                <a:spcPct val="107000"/>
              </a:lnSpc>
              <a:spcAft>
                <a:spcPts val="800"/>
              </a:spcAft>
              <a:tabLst>
                <a:tab pos="2354580" algn="l"/>
              </a:tabLst>
            </a:pPr>
            <a:r>
              <a:rPr lang="en-US" dirty="0">
                <a:latin typeface="Goudy Old Style" panose="02020502050305020303" pitchFamily="18" charset="0"/>
                <a:ea typeface="Calibri" panose="020F0502020204030204" pitchFamily="34" charset="0"/>
                <a:cs typeface="Times New Roman" panose="02020603050405020304" pitchFamily="18" charset="0"/>
              </a:rPr>
              <a:t>You can check the map at </a:t>
            </a:r>
            <a:r>
              <a:rPr lang="en-US" dirty="0">
                <a:latin typeface="Goudy Old Style" panose="02020502050305020303" pitchFamily="18" charset="0"/>
                <a:ea typeface="Calibri" panose="020F0502020204030204" pitchFamily="34" charset="0"/>
                <a:cs typeface="Times New Roman" panose="02020603050405020304" pitchFamily="18" charset="0"/>
                <a:hlinkClick r:id="rId5"/>
              </a:rPr>
              <a:t>www.arcdata.cz/volby2018</a:t>
            </a:r>
            <a:r>
              <a:rPr lang="cs-CZ" dirty="0">
                <a:latin typeface="Goudy Old Style" panose="02020502050305020303" pitchFamily="18" charset="0"/>
                <a:ea typeface="Calibri" panose="020F0502020204030204" pitchFamily="34" charset="0"/>
                <a:cs typeface="Times New Roman" panose="02020603050405020304" pitchFamily="18" charset="0"/>
              </a:rPr>
              <a:t>, </a:t>
            </a:r>
            <a:r>
              <a:rPr lang="en-US" dirty="0">
                <a:latin typeface="Goudy Old Style" panose="02020502050305020303" pitchFamily="18" charset="0"/>
                <a:ea typeface="Calibri" panose="020F0502020204030204" pitchFamily="34" charset="0"/>
                <a:cs typeface="Times New Roman" panose="02020603050405020304" pitchFamily="18" charset="0"/>
              </a:rPr>
              <a:t>but its not in English, sorry. </a:t>
            </a:r>
            <a:endParaRPr lang="en-US" sz="800" b="1" dirty="0">
              <a:latin typeface="Goudy Old Style" panose="020205020503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621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642CA1-EB40-4F48-BE35-B8AC6F427DB5}"/>
              </a:ext>
            </a:extLst>
          </p:cNvPr>
          <p:cNvPicPr>
            <a:picLocks noChangeAspect="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2366"/>
                    </a14:imgEffect>
                    <a14:imgEffect>
                      <a14:saturation sat="300000"/>
                    </a14:imgEffect>
                    <a14:imgEffect>
                      <a14:brightnessContrast bright="-20000" contrast="20000"/>
                    </a14:imgEffect>
                  </a14:imgLayer>
                </a14:imgProps>
              </a:ext>
            </a:extLst>
          </a:blip>
          <a:stretch>
            <a:fillRect/>
          </a:stretch>
        </p:blipFill>
        <p:spPr>
          <a:xfrm>
            <a:off x="0" y="1103085"/>
            <a:ext cx="12192000" cy="4651829"/>
          </a:xfrm>
          <a:prstGeom prst="rect">
            <a:avLst/>
          </a:prstGeom>
          <a:solidFill>
            <a:schemeClr val="bg1"/>
          </a:solidFill>
        </p:spPr>
      </p:pic>
      <p:sp>
        <p:nvSpPr>
          <p:cNvPr id="4" name="Rectangle 3">
            <a:extLst>
              <a:ext uri="{FF2B5EF4-FFF2-40B4-BE49-F238E27FC236}">
                <a16:creationId xmlns:a16="http://schemas.microsoft.com/office/drawing/2014/main" id="{5E42E849-5E9E-4D3A-A9A4-0959576F5B8B}"/>
              </a:ext>
            </a:extLst>
          </p:cNvPr>
          <p:cNvSpPr/>
          <p:nvPr/>
        </p:nvSpPr>
        <p:spPr>
          <a:xfrm>
            <a:off x="0" y="2381250"/>
            <a:ext cx="12192000" cy="1876425"/>
          </a:xfrm>
          <a:prstGeom prst="rect">
            <a:avLst/>
          </a:prstGeom>
          <a:solidFill>
            <a:srgbClr val="00B0F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game of thrones transparent logo">
            <a:extLst>
              <a:ext uri="{FF2B5EF4-FFF2-40B4-BE49-F238E27FC236}">
                <a16:creationId xmlns:a16="http://schemas.microsoft.com/office/drawing/2014/main" id="{D041C45C-D479-4CB4-B607-5A798BD0008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1532"/>
          <a:stretch/>
        </p:blipFill>
        <p:spPr bwMode="auto">
          <a:xfrm>
            <a:off x="1511096" y="2627314"/>
            <a:ext cx="5220006" cy="13827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game of thrones transparent logo">
            <a:extLst>
              <a:ext uri="{FF2B5EF4-FFF2-40B4-BE49-F238E27FC236}">
                <a16:creationId xmlns:a16="http://schemas.microsoft.com/office/drawing/2014/main" id="{FBD8E276-7500-4FA1-8554-733593F6A46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9103"/>
          <a:stretch/>
        </p:blipFill>
        <p:spPr bwMode="auto">
          <a:xfrm>
            <a:off x="6731102" y="2627314"/>
            <a:ext cx="3327604" cy="13827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game of thrones transparent logo">
            <a:extLst>
              <a:ext uri="{FF2B5EF4-FFF2-40B4-BE49-F238E27FC236}">
                <a16:creationId xmlns:a16="http://schemas.microsoft.com/office/drawing/2014/main" id="{83832F20-8F8D-491A-9CD4-E9BE30A331F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957" r="51492"/>
          <a:stretch/>
        </p:blipFill>
        <p:spPr bwMode="auto">
          <a:xfrm>
            <a:off x="6241021" y="2627314"/>
            <a:ext cx="490081" cy="13827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0E023D3-DACA-49EC-BB70-C31FCE063DF2}"/>
              </a:ext>
            </a:extLst>
          </p:cNvPr>
          <p:cNvSpPr/>
          <p:nvPr/>
        </p:nvSpPr>
        <p:spPr>
          <a:xfrm>
            <a:off x="6559652" y="3762375"/>
            <a:ext cx="342900" cy="247651"/>
          </a:xfrm>
          <a:prstGeom prst="rect">
            <a:avLst/>
          </a:prstGeom>
          <a:solidFill>
            <a:srgbClr val="5BA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3057FE5-41E1-407C-B41E-B9D1A34BEA5A}"/>
              </a:ext>
            </a:extLst>
          </p:cNvPr>
          <p:cNvSpPr txBox="1"/>
          <p:nvPr/>
        </p:nvSpPr>
        <p:spPr>
          <a:xfrm>
            <a:off x="3168446" y="333644"/>
            <a:ext cx="7270954" cy="769441"/>
          </a:xfrm>
          <a:prstGeom prst="rect">
            <a:avLst/>
          </a:prstGeom>
          <a:noFill/>
        </p:spPr>
        <p:txBody>
          <a:bodyPr wrap="square" rtlCol="0">
            <a:spAutoFit/>
          </a:bodyPr>
          <a:lstStyle/>
          <a:p>
            <a:r>
              <a:rPr lang="en-US" sz="4400" b="1" dirty="0">
                <a:latin typeface="Goudy Old Style" panose="02020502050305020303" pitchFamily="18" charset="0"/>
              </a:rPr>
              <a:t>Thank You </a:t>
            </a:r>
            <a:r>
              <a:rPr lang="en-US" sz="3600" dirty="0">
                <a:latin typeface="Goudy Old Style" panose="02020502050305020303" pitchFamily="18" charset="0"/>
              </a:rPr>
              <a:t>for playing the </a:t>
            </a:r>
          </a:p>
        </p:txBody>
      </p:sp>
    </p:spTree>
    <p:extLst>
      <p:ext uri="{BB962C8B-B14F-4D97-AF65-F5344CB8AC3E}">
        <p14:creationId xmlns:p14="http://schemas.microsoft.com/office/powerpoint/2010/main" val="7299935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751</TotalTime>
  <Words>593</Words>
  <Application>Microsoft Office PowerPoint</Application>
  <PresentationFormat>Širokoúhlá obrazovka</PresentationFormat>
  <Paragraphs>32</Paragraphs>
  <Slides>8</Slides>
  <Notes>1</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8</vt:i4>
      </vt:variant>
    </vt:vector>
  </HeadingPairs>
  <TitlesOfParts>
    <vt:vector size="14" baseType="lpstr">
      <vt:lpstr>Arial</vt:lpstr>
      <vt:lpstr>Bookman Old Style</vt:lpstr>
      <vt:lpstr>Calibri</vt:lpstr>
      <vt:lpstr>Calibri Light</vt:lpstr>
      <vt:lpstr>Goudy Old Style</vt:lpstr>
      <vt:lpstr>Office Theme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Shaz Qamar</dc:creator>
  <cp:lastModifiedBy>Jan Souček</cp:lastModifiedBy>
  <cp:revision>31</cp:revision>
  <dcterms:created xsi:type="dcterms:W3CDTF">2019-03-20T17:23:11Z</dcterms:created>
  <dcterms:modified xsi:type="dcterms:W3CDTF">2019-05-31T13:25:26Z</dcterms:modified>
</cp:coreProperties>
</file>